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Lato" panose="020F0502020204030203" pitchFamily="34" charset="77"/>
      <p:regular r:id="rId23"/>
      <p:bold r:id="rId24"/>
      <p:italic r:id="rId25"/>
      <p:boldItalic r:id="rId26"/>
    </p:embeddedFont>
    <p:embeddedFont>
      <p:font typeface="Merriweather" pitchFamily="2" charset="77"/>
      <p:regular r:id="rId27"/>
      <p:bold r:id="rId28"/>
      <p:italic r:id="rId29"/>
      <p:boldItalic r:id="rId30"/>
    </p:embeddedFont>
    <p:embeddedFont>
      <p:font typeface="Microsoft Yahei" panose="020B0503020204020204" pitchFamily="34" charset="-122"/>
      <p:regular r:id="rId31"/>
      <p:bold r:id="rId32"/>
    </p:embeddedFont>
    <p:embeddedFont>
      <p:font typeface="Playfair Display" pitchFamily="2" charset="77"/>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D7C094-728B-47EA-8804-D78F4C183CF4}">
  <a:tblStyle styleId="{7CD7C094-728B-47EA-8804-D78F4C183C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32463C-5653-4CC7-A5F6-512A012A3FF9}" styleName="Table_1">
    <a:wholeTbl>
      <a:tcTxStyle>
        <a:font>
          <a:latin typeface="Cambria"/>
          <a:ea typeface="Cambria"/>
          <a:cs typeface="Cambria"/>
        </a:font>
        <a:srgbClr val="000000"/>
      </a:tcTxStyle>
      <a:tcStyle>
        <a:tcBdr>
          <a:left>
            <a:ln w="6350" cap="flat" cmpd="sng">
              <a:solidFill>
                <a:srgbClr val="BFBFBF"/>
              </a:solidFill>
              <a:prstDash val="solid"/>
              <a:round/>
              <a:headEnd type="none" w="sm" len="sm"/>
              <a:tailEnd type="none" w="sm" len="sm"/>
            </a:ln>
          </a:left>
          <a:right>
            <a:ln w="6350" cap="flat" cmpd="sng">
              <a:solidFill>
                <a:srgbClr val="BFBFBF"/>
              </a:solidFill>
              <a:prstDash val="solid"/>
              <a:round/>
              <a:headEnd type="none" w="sm" len="sm"/>
              <a:tailEnd type="none" w="sm" len="sm"/>
            </a:ln>
          </a:right>
          <a:top>
            <a:ln w="6350" cap="flat" cmpd="sng">
              <a:solidFill>
                <a:srgbClr val="BFBFBF"/>
              </a:solidFill>
              <a:prstDash val="solid"/>
              <a:round/>
              <a:headEnd type="none" w="sm" len="sm"/>
              <a:tailEnd type="none" w="sm" len="sm"/>
            </a:ln>
          </a:top>
          <a:bottom>
            <a:ln w="6350" cap="flat" cmpd="sng">
              <a:solidFill>
                <a:srgbClr val="BFBFBF"/>
              </a:solidFill>
              <a:prstDash val="solid"/>
              <a:round/>
              <a:headEnd type="none" w="sm" len="sm"/>
              <a:tailEnd type="none" w="sm" len="sm"/>
            </a:ln>
          </a:bottom>
          <a:insideH>
            <a:ln w="6350" cap="flat" cmpd="sng">
              <a:solidFill>
                <a:srgbClr val="BFBFBF"/>
              </a:solidFill>
              <a:prstDash val="solid"/>
              <a:round/>
              <a:headEnd type="none" w="sm" len="sm"/>
              <a:tailEnd type="none" w="sm" len="sm"/>
            </a:ln>
          </a:insideH>
          <a:insideV>
            <a:ln w="6350" cap="flat" cmpd="sng">
              <a:solidFill>
                <a:srgbClr val="BFBFBF"/>
              </a:solidFill>
              <a:prstDash val="solid"/>
              <a:round/>
              <a:headEnd type="none" w="sm" len="sm"/>
              <a:tailEnd type="none" w="sm" len="sm"/>
            </a:ln>
          </a:insideV>
        </a:tcBdr>
      </a:tcStyle>
    </a:wholeTbl>
    <a:band1H>
      <a:tcTxStyle/>
      <a:tcStyle>
        <a:tcBdr/>
        <a:fill>
          <a:solidFill>
            <a:srgbClr val="F2F2F2"/>
          </a:solidFill>
        </a:fill>
      </a:tcStyle>
    </a:band1H>
    <a:band2H>
      <a:tcTxStyle/>
      <a:tcStyle>
        <a:tcBdr/>
      </a:tcStyle>
    </a:band2H>
    <a:band1V>
      <a:tcTxStyle/>
      <a:tcStyle>
        <a:tcBdr/>
        <a:fill>
          <a:solidFill>
            <a:srgbClr val="F2F2F2"/>
          </a:solidFill>
        </a:fill>
      </a:tcStyle>
    </a:band1V>
    <a:band2V>
      <a:tcTxStyle/>
      <a:tcStyle>
        <a:tcBdr/>
      </a:tcStyle>
    </a:band2V>
    <a:lastCol>
      <a:tcTxStyle b="on"/>
      <a:tcStyle>
        <a:tcBdr/>
      </a:tcStyle>
    </a:lastCol>
    <a:firstCol>
      <a:tcTxStyle b="on"/>
      <a:tcStyle>
        <a:tcBdr/>
      </a:tcStyle>
    </a:firstCol>
    <a:lastRow>
      <a:tcTxStyle b="on"/>
      <a:tcStyle>
        <a:tcBdr>
          <a:top>
            <a:ln w="6350" cap="flat" cmpd="sng">
              <a:solidFill>
                <a:srgbClr val="BFBFBF"/>
              </a:solidFill>
              <a:prstDash val="solid"/>
              <a:round/>
              <a:headEnd type="none" w="sm" len="sm"/>
              <a:tailEnd type="none" w="sm" len="sm"/>
            </a:ln>
          </a:top>
        </a:tcBdr>
      </a:tcStyle>
    </a:lastRow>
    <a:seCell>
      <a:tcTxStyle/>
      <a:tcStyle>
        <a:tcBdr/>
      </a:tcStyle>
    </a:seCell>
    <a:swCell>
      <a:tcTxStyle/>
      <a:tcStyle>
        <a:tcBdr/>
      </a:tcStyle>
    </a:swCell>
    <a:firstRow>
      <a:tcTxStyle b="on"/>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938"/>
    <p:restoredTop sz="96291"/>
  </p:normalViewPr>
  <p:slideViewPr>
    <p:cSldViewPr snapToGrid="0">
      <p:cViewPr>
        <p:scale>
          <a:sx n="85" d="100"/>
          <a:sy n="85" d="100"/>
        </p:scale>
        <p:origin x="1584" y="154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In our project, we are going to dig into the decision process of how an auto insurance company assign different types of offer to its customers and use an analytical approach to assess it decision process and see if we can make policy recommendation to our client.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c8330e72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c8330e72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t>After determining that the decision process should be flexible, we decided to utilize logistic regression for two reasons, first, it can provide not only the classification results but the probabilities of each categories; second, it can be interpreted since it provides the weights of each covariates. In this case, we utilized multinomial logistic regression model to fit the insurance offer assigning process.</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In this model, integrating the fours aspects of features – car related factors, demographic factors, past experiences factors and economic factors, we aimed to get the possibilities of assigning offer1, offer2, offer3 and offer4 using multinomial logistic regression model. In order to obtain the best model, we integrated different features in our model training process with step-wise model selection method, and then selected the best model based on AIC/BIC level. So our final multinomial logistic regression model is related to the factors including customer income, sales channel, customer lifetime value, marital status, months since policy inception, number of open complaints and gender. Therefore, when given a customer’s information, we can get the possibilities of this customer being assigned offer 1, 2, 3 and 4 with our final multinomial logistic regression model.</a:t>
            </a:r>
            <a:endParaRPr sz="1200"/>
          </a:p>
          <a:p>
            <a:pPr marL="0" lvl="0" indent="0" algn="l" rtl="0">
              <a:lnSpc>
                <a:spcPct val="115000"/>
              </a:lnSpc>
              <a:spcBef>
                <a:spcPts val="0"/>
              </a:spcBef>
              <a:spcAft>
                <a:spcPts val="0"/>
              </a:spcAft>
              <a:buNone/>
            </a:pPr>
            <a:endParaRPr sz="1200"/>
          </a:p>
          <a:p>
            <a:pPr marL="0" lvl="0" indent="0" algn="l" rtl="0">
              <a:lnSpc>
                <a:spcPct val="115000"/>
              </a:lnSpc>
              <a:spcBef>
                <a:spcPts val="0"/>
              </a:spcBef>
              <a:spcAft>
                <a:spcPts val="0"/>
              </a:spcAft>
              <a:buNone/>
            </a:pPr>
            <a:r>
              <a:rPr lang="en" sz="1200"/>
              <a:t>Looking from the customers’ perspective, after assigning different offer, it is the customer’s choice to decide whether to accept or not. Then it comes to our second layer analysis.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79e21c25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79e21c25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come to our second layer analysis. </a:t>
            </a:r>
            <a:endParaRPr/>
          </a:p>
          <a:p>
            <a:pPr marL="0" lvl="0" indent="0" algn="l" rtl="0">
              <a:spcBef>
                <a:spcPts val="0"/>
              </a:spcBef>
              <a:spcAft>
                <a:spcPts val="0"/>
              </a:spcAft>
              <a:buNone/>
            </a:pPr>
            <a:endParaRPr/>
          </a:p>
          <a:p>
            <a:pPr marL="0" lvl="0" indent="0" algn="l" rtl="0">
              <a:spcBef>
                <a:spcPts val="0"/>
              </a:spcBef>
              <a:spcAft>
                <a:spcPts val="0"/>
              </a:spcAft>
              <a:buNone/>
            </a:pPr>
            <a:r>
              <a:rPr lang="en"/>
              <a:t>Since we want  to enhance the overall acceptance </a:t>
            </a:r>
            <a:r>
              <a:rPr lang="en" sz="1200">
                <a:latin typeface="Times New Roman"/>
                <a:ea typeface="Times New Roman"/>
                <a:cs typeface="Times New Roman"/>
                <a:sym typeface="Times New Roman"/>
              </a:rPr>
              <a:t>rate and get a higher expected value of customer lifetime value, we need to construct suitable models to help predict the acceptance rate given different offers.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79e21c25e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79e21c25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need to select candidate factors that will affect the insurance acceptance rate.</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should find out the best predictive models of each offers’ acceptance probability.</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could use the simulation result from layer one to conduct prediction analysis, which in turn will help us give business recommendations.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79e21c25e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79e21c25e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First, in the feature engineering part, from papers and reports, we learnt that the factors affecting insurance acceptance rate could be divided into 3 general types, demographic factors, car-related factors and company-related strategies. </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Combined with the results in Exploratory Data Analytics part, we chose factors in these three types accordingly and presented all of the candidate factors in this chart.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79e21c25e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79e21c25e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Second, for model selection part, since no one accepted offer 4 in our dataset, we only constructed models to predict the acceptance rate of customers when given offer1, offer2 and offer3.</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In this part, we separately conducted the method of forward selection among the candidate factors to find the logit model with the lowest AIC, which means the highest predictive effect.</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Following this strategy, we got the best prediction model for offer 1. In this model, 5 factors in the </a:t>
            </a:r>
            <a:r>
              <a:rPr lang="en" sz="1200" b="1">
                <a:latin typeface="Times"/>
                <a:ea typeface="Times"/>
                <a:cs typeface="Times"/>
                <a:sym typeface="Times"/>
              </a:rPr>
              <a:t>Demographic Factors,</a:t>
            </a:r>
            <a:r>
              <a:rPr lang="en" sz="1200" i="1">
                <a:latin typeface="Times New Roman"/>
                <a:ea typeface="Times New Roman"/>
                <a:cs typeface="Times New Roman"/>
                <a:sym typeface="Times New Roman"/>
              </a:rPr>
              <a:t> 2 factors in </a:t>
            </a:r>
            <a:r>
              <a:rPr lang="en" sz="1200" b="1">
                <a:latin typeface="Times"/>
                <a:ea typeface="Times"/>
                <a:cs typeface="Times"/>
                <a:sym typeface="Times"/>
              </a:rPr>
              <a:t>Car-related Factors </a:t>
            </a:r>
            <a:r>
              <a:rPr lang="en" sz="1200" i="1">
                <a:latin typeface="Times New Roman"/>
                <a:ea typeface="Times New Roman"/>
                <a:cs typeface="Times New Roman"/>
                <a:sym typeface="Times New Roman"/>
              </a:rPr>
              <a:t>and 2 factors in </a:t>
            </a:r>
            <a:r>
              <a:rPr lang="en" sz="1200" b="1">
                <a:latin typeface="Times"/>
                <a:ea typeface="Times"/>
                <a:cs typeface="Times"/>
                <a:sym typeface="Times"/>
              </a:rPr>
              <a:t>Company-related Strategies </a:t>
            </a:r>
            <a:r>
              <a:rPr lang="en" sz="1200" i="1">
                <a:latin typeface="Times New Roman"/>
                <a:ea typeface="Times New Roman"/>
                <a:cs typeface="Times New Roman"/>
                <a:sym typeface="Times New Roman"/>
              </a:rPr>
              <a:t>will influence the acceptance probability if the customers are assigned with offer 1.</a:t>
            </a:r>
            <a:endParaRPr sz="1200" i="1">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79e21c25e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79e21c25e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When analyzing the best prediction model for offer 2 by forward selection, we found out that the final factors in this model are different from that of the best model when assigned with offer 1.</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Here in the </a:t>
            </a:r>
            <a:r>
              <a:rPr lang="en" sz="1200" b="1">
                <a:latin typeface="Times"/>
                <a:ea typeface="Times"/>
                <a:cs typeface="Times"/>
                <a:sym typeface="Times"/>
              </a:rPr>
              <a:t>Demographic Factors part, we don’t have </a:t>
            </a:r>
            <a:r>
              <a:rPr lang="en" sz="1200">
                <a:latin typeface="Times"/>
                <a:ea typeface="Times"/>
                <a:cs typeface="Times"/>
                <a:sym typeface="Times"/>
              </a:rPr>
              <a:t>Employment Status but we have</a:t>
            </a:r>
            <a:r>
              <a:rPr lang="en" sz="1200" i="1">
                <a:latin typeface="Times New Roman"/>
                <a:ea typeface="Times New Roman"/>
                <a:cs typeface="Times New Roman"/>
                <a:sym typeface="Times New Roman"/>
              </a:rPr>
              <a:t> Income as an influencial factor; </a:t>
            </a:r>
            <a:r>
              <a:rPr lang="en" sz="1200">
                <a:latin typeface="Times"/>
                <a:ea typeface="Times"/>
                <a:cs typeface="Times"/>
                <a:sym typeface="Times"/>
              </a:rPr>
              <a:t>Policy Type took the place of Vehicle Class in the </a:t>
            </a:r>
            <a:r>
              <a:rPr lang="en" sz="1200" b="1">
                <a:latin typeface="Times"/>
                <a:ea typeface="Times"/>
                <a:cs typeface="Times"/>
                <a:sym typeface="Times"/>
              </a:rPr>
              <a:t>Car-related Factors</a:t>
            </a:r>
            <a:r>
              <a:rPr lang="en" sz="1200" i="1">
                <a:latin typeface="Times New Roman"/>
                <a:ea typeface="Times New Roman"/>
                <a:cs typeface="Times New Roman"/>
                <a:sym typeface="Times New Roman"/>
              </a:rPr>
              <a:t>; and </a:t>
            </a:r>
            <a:r>
              <a:rPr lang="en" sz="1200" b="1">
                <a:latin typeface="Times"/>
                <a:ea typeface="Times"/>
                <a:cs typeface="Times"/>
                <a:sym typeface="Times"/>
              </a:rPr>
              <a:t>Company-related Strategies only have sales channel to</a:t>
            </a:r>
            <a:r>
              <a:rPr lang="en" sz="1200" i="1">
                <a:latin typeface="Times New Roman"/>
                <a:ea typeface="Times New Roman"/>
                <a:cs typeface="Times New Roman"/>
                <a:sym typeface="Times New Roman"/>
              </a:rPr>
              <a:t> influence the acceptance probability if the customers are assigned with offer 2.</a:t>
            </a:r>
            <a:endParaRPr sz="1200">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79e21c25e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79e21c25e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Analysis of offer3 is special to some extent because with a sample size of 1432, only 30 customers accept the offer. To successfully conduct logistic regression, we eliminated 5 candidate factors which are </a:t>
            </a:r>
            <a:r>
              <a:rPr lang="en" sz="1200" i="1">
                <a:latin typeface="Times New Roman"/>
                <a:ea typeface="Times New Roman"/>
                <a:cs typeface="Times New Roman"/>
                <a:sym typeface="Times New Roman"/>
              </a:rPr>
              <a:t>Marital Status</a:t>
            </a:r>
            <a:r>
              <a:rPr lang="en" sz="1200">
                <a:latin typeface="Times New Roman"/>
                <a:ea typeface="Times New Roman"/>
                <a:cs typeface="Times New Roman"/>
                <a:sym typeface="Times New Roman"/>
              </a:rPr>
              <a:t>, </a:t>
            </a:r>
            <a:r>
              <a:rPr lang="en" sz="1200" i="1">
                <a:latin typeface="Times New Roman"/>
                <a:ea typeface="Times New Roman"/>
                <a:cs typeface="Times New Roman"/>
                <a:sym typeface="Times New Roman"/>
              </a:rPr>
              <a:t>Sales Channel</a:t>
            </a:r>
            <a:r>
              <a:rPr lang="en" sz="1200">
                <a:latin typeface="Times New Roman"/>
                <a:ea typeface="Times New Roman"/>
                <a:cs typeface="Times New Roman"/>
                <a:sym typeface="Times New Roman"/>
              </a:rPr>
              <a:t>, </a:t>
            </a:r>
            <a:r>
              <a:rPr lang="en" sz="1200" i="1">
                <a:latin typeface="Times New Roman"/>
                <a:ea typeface="Times New Roman"/>
                <a:cs typeface="Times New Roman"/>
                <a:sym typeface="Times New Roman"/>
              </a:rPr>
              <a:t>Vehicle Class</a:t>
            </a:r>
            <a:r>
              <a:rPr lang="en" sz="1200">
                <a:latin typeface="Times New Roman"/>
                <a:ea typeface="Times New Roman"/>
                <a:cs typeface="Times New Roman"/>
                <a:sym typeface="Times New Roman"/>
              </a:rPr>
              <a:t>, </a:t>
            </a:r>
            <a:r>
              <a:rPr lang="en" sz="1200" i="1">
                <a:latin typeface="Times New Roman"/>
                <a:ea typeface="Times New Roman"/>
                <a:cs typeface="Times New Roman"/>
                <a:sym typeface="Times New Roman"/>
              </a:rPr>
              <a:t>Income</a:t>
            </a:r>
            <a:r>
              <a:rPr lang="en" sz="1200">
                <a:latin typeface="Times New Roman"/>
                <a:ea typeface="Times New Roman"/>
                <a:cs typeface="Times New Roman"/>
                <a:sym typeface="Times New Roman"/>
              </a:rPr>
              <a:t>, </a:t>
            </a:r>
            <a:r>
              <a:rPr lang="en" sz="1200" i="1">
                <a:latin typeface="Times New Roman"/>
                <a:ea typeface="Times New Roman"/>
                <a:cs typeface="Times New Roman"/>
                <a:sym typeface="Times New Roman"/>
              </a:rPr>
              <a:t>Months Since Last Claim</a:t>
            </a:r>
            <a:r>
              <a:rPr lang="en" sz="1200">
                <a:latin typeface="Times New Roman"/>
                <a:ea typeface="Times New Roman"/>
                <a:cs typeface="Times New Roman"/>
                <a:sym typeface="Times New Roman"/>
              </a:rPr>
              <a:t> because of their lack of variance in the database.</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Finally we got 6 factors in total to formulate our final prediction model of offer 3.</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i="1">
                <a:latin typeface="Times New Roman"/>
                <a:ea typeface="Times New Roman"/>
                <a:cs typeface="Times New Roman"/>
                <a:sym typeface="Times New Roman"/>
              </a:rPr>
              <a:t>Given the results above, we can conclude that while being assigned with different offers, customers decision will be influenced by different factors. This can further help improve the offer assigning process.</a:t>
            </a:r>
            <a:endParaRPr sz="1200" i="1">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79e21c25e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79e21c25e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0" algn="l" rtl="0">
              <a:lnSpc>
                <a:spcPct val="115000"/>
              </a:lnSpc>
              <a:spcBef>
                <a:spcPts val="0"/>
              </a:spcBef>
              <a:spcAft>
                <a:spcPts val="0"/>
              </a:spcAft>
              <a:buNone/>
            </a:pPr>
            <a:r>
              <a:rPr lang="en" sz="1200">
                <a:latin typeface="Times New Roman"/>
                <a:ea typeface="Times New Roman"/>
                <a:cs typeface="Times New Roman"/>
                <a:sym typeface="Times New Roman"/>
              </a:rPr>
              <a:t>Since our final goal is to try different assignment method then find the best model to reach the highest mean value, we need to predict the acceptance probability of different offer-assigning strategy.</a:t>
            </a:r>
            <a:endParaRPr/>
          </a:p>
          <a:p>
            <a:pPr marL="7620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76200" lvl="0" indent="0" algn="l" rtl="0">
              <a:lnSpc>
                <a:spcPct val="115000"/>
              </a:lnSpc>
              <a:spcBef>
                <a:spcPts val="0"/>
              </a:spcBef>
              <a:spcAft>
                <a:spcPts val="0"/>
              </a:spcAft>
              <a:buNone/>
            </a:pPr>
            <a:r>
              <a:rPr lang="en" sz="1200">
                <a:latin typeface="Times New Roman"/>
                <a:ea typeface="Times New Roman"/>
                <a:cs typeface="Times New Roman"/>
                <a:sym typeface="Times New Roman"/>
              </a:rPr>
              <a:t>Based on the offer assigning probability we got from the first layer, we can get the total acceptance rate of each customer by the law of total probability. Then we could get the expected value of each customer by multiplying the total acceptance rate and the customer lifetime value.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79e21c25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79e21c2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c8330e720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c8330e720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c7d4bfa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c7d4bfa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c8330e720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c8330e72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c7d4bfa87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c7d4bfa8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The dataset is gathered from from IBM Watson Analytics. This dataset is focusing on how the existing customers response to different types of renewed auto insurance offer, it totally has 9134 observations and 24 attributes. For preliminary research, we categorized all the attributes into two types. The first type is about customer’s personal information, which includes variables like...the second type is for each customer’s past auto insurance information, the renewed offer assigned to the customer, and customer’s accept or reject response to the offer assignment. These types of attributes include...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c7fdcfe3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c7fdcfe3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c7d4bfa87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c7d4bfa8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Our first step is to perform Exploratory data analysis to understand our dataset better, and also we want to identify potentially important features we want to focus on in our later on analysis. There are two questions...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c7d4bfa87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c7d4bfa8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By looking at this pie chart we see that offer 1 are mostly assigned by the insurance company, and it made up around 41% of the sample, the next mostly assigned offer is offer 2, which is about 32%, and then next is offer 3 and 4, which are about 15% and 11% respectively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c7fdcfe3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c7fdcfe3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So our first question is...</a:t>
            </a:r>
            <a:r>
              <a:rPr lang="en" sz="1200">
                <a:latin typeface="Times New Roman"/>
                <a:ea typeface="Times New Roman"/>
                <a:cs typeface="Times New Roman"/>
                <a:sym typeface="Times New Roman"/>
              </a:rPr>
              <a:t>For each categorical variable, we looked into the amount of each offer assigned by categories. If under one variable, a specific offer was mostly assigned to one or multiple categories, we have intuition to believe this variable could be an important factor that the company considered in assigning this type of offer. Then we discovered, offer 1 was assigned mostly to all educational levels, except for doctor degree, most offer 2 were assigned. More employed customers are assigned offer 2 and more unemployed customers are assigned offer 1. When company communicate offer 1 to customers, it most oftenly use agent and branch channels as sales channel and for offer 2, it mostly used call center and web channels. Most offer 1 are assigned to suburban customers, and most offer 2 assigned to rural and urban customers. Most married customers were assigned offer 2 and single or divorced customers were assigned offer 1.</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For numerical variables, we take group the data by offer types and look at the group average of each numerical variable. We discovered an interesting pattern that offer 1 group have the higest average customer lifetime. Value, monthly premium auto, months since policy inception and total claim amount, and it followed a pattern of offer 1,3,2,4 group from highest to lowest average value. And for group average income, offer 2 group has the highest among the rest, so we have reason to think that company may put more weight on income when it decides to assign offer2. </a:t>
            </a:r>
            <a:endParaRPr sz="1200">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c7fdcfe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c7fdcfe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Second question is ...this time we looked at the acceptance rate under each categorical value, and try to distinguish what kind of customers have higher acceptance rate. We discovered that customer with higher education would be more likely to accept the offer, divorced customers has higher acceptance rate than … customer communicated through agency channel has higher acceptance rate than the other channels. For numerical variables, we tried to look for their correlation with the acceptance rate, and discovered that customers with lower average lifetime value, higher average income, higher average total claim amount, smaller number of months since last claim are more likely to accept the offer.</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On interesting finding is that none of the offer 4 were accepted by customers. We are going to consider this issue in our later-on analysis.</a:t>
            </a:r>
            <a:endParaRPr sz="1200">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79e21c25e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79e21c25e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096250" y="1474800"/>
            <a:ext cx="29514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r>
              <a:rPr lang="en" sz="3000"/>
              <a:t>Auto Insurance Offer Assignment Analysis</a:t>
            </a:r>
            <a:endParaRPr sz="3000"/>
          </a:p>
        </p:txBody>
      </p:sp>
      <p:sp>
        <p:nvSpPr>
          <p:cNvPr id="60" name="Google Shape;60;p13"/>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0"/>
              <a:t>Tong Yang, Jodie Shue, Tian Wu, Zehui Yun, Zhixing Liu</a:t>
            </a:r>
            <a:endParaRPr sz="1400" b="0"/>
          </a:p>
        </p:txBody>
      </p:sp>
    </p:spTree>
  </p:cSld>
  <p:clrMapOvr>
    <a:masterClrMapping/>
  </p:clrMapOvr>
  <mc:AlternateContent xmlns:mc="http://schemas.openxmlformats.org/markup-compatibility/2006" xmlns:p14="http://schemas.microsoft.com/office/powerpoint/2010/main">
    <mc:Choice Requires="p14">
      <p:transition spd="slow" p14:dur="2000" advTm="5938"/>
    </mc:Choice>
    <mc:Fallback xmlns="">
      <p:transition spd="slow" advTm="593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2"/>
          <p:cNvPicPr preferRelativeResize="0"/>
          <p:nvPr/>
        </p:nvPicPr>
        <p:blipFill>
          <a:blip r:embed="rId3">
            <a:alphaModFix/>
          </a:blip>
          <a:stretch>
            <a:fillRect/>
          </a:stretch>
        </p:blipFill>
        <p:spPr>
          <a:xfrm>
            <a:off x="149902" y="149900"/>
            <a:ext cx="8799226" cy="4693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Second Layer Analysis</a:t>
            </a:r>
            <a:endParaRPr/>
          </a:p>
        </p:txBody>
      </p:sp>
      <p:sp>
        <p:nvSpPr>
          <p:cNvPr id="120" name="Google Shape;12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00"/>
                </a:solidFill>
                <a:latin typeface="Times New Roman"/>
                <a:ea typeface="Times New Roman"/>
                <a:cs typeface="Times New Roman"/>
                <a:sym typeface="Times New Roman"/>
              </a:rPr>
              <a:t>Objectives of this part:</a:t>
            </a:r>
            <a:endParaRPr b="1" dirty="0">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AutoNum type="arabicPeriod"/>
            </a:pPr>
            <a:r>
              <a:rPr lang="en" dirty="0">
                <a:solidFill>
                  <a:srgbClr val="000000"/>
                </a:solidFill>
                <a:latin typeface="Times New Roman"/>
                <a:ea typeface="Times New Roman"/>
                <a:cs typeface="Times New Roman"/>
                <a:sym typeface="Times New Roman"/>
              </a:rPr>
              <a:t>We were interested in enhancing the overall acceptance rate and aimed to get a higher expected value of customer lifetime value. </a:t>
            </a:r>
          </a:p>
          <a:p>
            <a:pPr marL="457200" marR="0" lvl="0" indent="-342900" algn="l" rtl="0">
              <a:lnSpc>
                <a:spcPct val="115000"/>
              </a:lnSpc>
              <a:spcBef>
                <a:spcPts val="0"/>
              </a:spcBef>
              <a:spcAft>
                <a:spcPts val="0"/>
              </a:spcAft>
              <a:buClr>
                <a:srgbClr val="000000"/>
              </a:buClr>
              <a:buSzPts val="1800"/>
              <a:buFont typeface="Times New Roman"/>
              <a:buAutoNum type="arabicPeriod"/>
            </a:pPr>
            <a:endParaRPr lang="en" dirty="0">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AutoNum type="arabicPeriod"/>
            </a:pPr>
            <a:r>
              <a:rPr lang="en" dirty="0">
                <a:solidFill>
                  <a:srgbClr val="000000"/>
                </a:solidFill>
                <a:latin typeface="Times New Roman"/>
                <a:ea typeface="Times New Roman"/>
                <a:cs typeface="Times New Roman"/>
                <a:sym typeface="Times New Roman"/>
              </a:rPr>
              <a:t>The goal of this part is to predict the acceptance rate of customers when given different offers.</a:t>
            </a:r>
            <a:endParaRPr sz="1200" dirty="0">
              <a:solidFill>
                <a:srgbClr val="000000"/>
              </a:solidFill>
              <a:latin typeface="Times New Roman"/>
              <a:ea typeface="Times New Roman"/>
              <a:cs typeface="Times New Roman"/>
              <a:sym typeface="Times New Roman"/>
            </a:endParaRPr>
          </a:p>
          <a:p>
            <a:pPr marL="457200" marR="0" lvl="0" indent="0" algn="l" rtl="0">
              <a:lnSpc>
                <a:spcPct val="115000"/>
              </a:lnSpc>
              <a:spcBef>
                <a:spcPts val="0"/>
              </a:spcBef>
              <a:spcAft>
                <a:spcPts val="0"/>
              </a:spcAft>
              <a:buNone/>
            </a:pPr>
            <a:endParaRPr sz="1200" b="1"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Second Layer Analysis</a:t>
            </a: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000000"/>
                </a:solidFill>
                <a:latin typeface="Times New Roman"/>
                <a:ea typeface="Times New Roman"/>
                <a:cs typeface="Times New Roman"/>
                <a:sym typeface="Times New Roman"/>
              </a:rPr>
              <a:t>Structure:</a:t>
            </a:r>
            <a:endParaRPr b="1" dirty="0">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AutoNum type="arabicPeriod"/>
            </a:pPr>
            <a:r>
              <a:rPr lang="en" b="1" dirty="0">
                <a:solidFill>
                  <a:srgbClr val="000000"/>
                </a:solidFill>
                <a:latin typeface="Times New Roman"/>
                <a:ea typeface="Times New Roman"/>
                <a:cs typeface="Times New Roman"/>
                <a:sym typeface="Times New Roman"/>
              </a:rPr>
              <a:t>Feature Engineering:</a:t>
            </a:r>
            <a:r>
              <a:rPr lang="en" dirty="0">
                <a:solidFill>
                  <a:srgbClr val="000000"/>
                </a:solidFill>
                <a:latin typeface="Times New Roman"/>
                <a:ea typeface="Times New Roman"/>
                <a:cs typeface="Times New Roman"/>
                <a:sym typeface="Times New Roman"/>
              </a:rPr>
              <a:t> Figured out the general factors that will affect the insurance acceptance</a:t>
            </a:r>
          </a:p>
          <a:p>
            <a:pPr marL="457200" marR="0" lvl="0" indent="-342900" algn="l" rtl="0">
              <a:lnSpc>
                <a:spcPct val="115000"/>
              </a:lnSpc>
              <a:spcBef>
                <a:spcPts val="0"/>
              </a:spcBef>
              <a:spcAft>
                <a:spcPts val="0"/>
              </a:spcAft>
              <a:buClr>
                <a:srgbClr val="000000"/>
              </a:buClr>
              <a:buSzPts val="1800"/>
              <a:buFont typeface="Times New Roman"/>
              <a:buAutoNum type="arabicPeriod"/>
            </a:pPr>
            <a:endParaRPr lang="en" b="1" dirty="0">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AutoNum type="arabicPeriod"/>
            </a:pPr>
            <a:r>
              <a:rPr lang="en" b="1" dirty="0">
                <a:solidFill>
                  <a:srgbClr val="000000"/>
                </a:solidFill>
                <a:latin typeface="Times New Roman"/>
                <a:ea typeface="Times New Roman"/>
                <a:cs typeface="Times New Roman"/>
                <a:sym typeface="Times New Roman"/>
              </a:rPr>
              <a:t>Model Selection: </a:t>
            </a:r>
            <a:r>
              <a:rPr lang="en" dirty="0">
                <a:solidFill>
                  <a:srgbClr val="000000"/>
                </a:solidFill>
                <a:latin typeface="Times New Roman"/>
                <a:ea typeface="Times New Roman"/>
                <a:cs typeface="Times New Roman"/>
                <a:sym typeface="Times New Roman"/>
              </a:rPr>
              <a:t>Conducted the method of forward selection among the candidate factors to find the logit model with the best predictive effect of different offers</a:t>
            </a:r>
          </a:p>
          <a:p>
            <a:pPr marL="457200" marR="0" lvl="0" indent="-342900" algn="l" rtl="0">
              <a:lnSpc>
                <a:spcPct val="115000"/>
              </a:lnSpc>
              <a:spcBef>
                <a:spcPts val="0"/>
              </a:spcBef>
              <a:spcAft>
                <a:spcPts val="0"/>
              </a:spcAft>
              <a:buClr>
                <a:srgbClr val="000000"/>
              </a:buClr>
              <a:buSzPts val="1800"/>
              <a:buFont typeface="Times New Roman"/>
              <a:buAutoNum type="arabicPeriod"/>
            </a:pPr>
            <a:endParaRPr lang="en" b="1" dirty="0">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AutoNum type="arabicPeriod"/>
            </a:pPr>
            <a:r>
              <a:rPr lang="en" b="1" dirty="0">
                <a:solidFill>
                  <a:srgbClr val="000000"/>
                </a:solidFill>
                <a:latin typeface="Times New Roman"/>
                <a:ea typeface="Times New Roman"/>
                <a:cs typeface="Times New Roman"/>
                <a:sym typeface="Times New Roman"/>
              </a:rPr>
              <a:t>Prediction Process: </a:t>
            </a:r>
            <a:r>
              <a:rPr lang="en" dirty="0">
                <a:solidFill>
                  <a:srgbClr val="000000"/>
                </a:solidFill>
                <a:latin typeface="Times New Roman"/>
                <a:ea typeface="Times New Roman"/>
                <a:cs typeface="Times New Roman"/>
                <a:sym typeface="Times New Roman"/>
              </a:rPr>
              <a:t>Combined the offer assigning probability we got from the first layer and the acceptance rate from the second layer, we can get the total acceptance rate of each customer by the law of total probability. </a:t>
            </a:r>
            <a:endParaRPr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Times New Roman"/>
                <a:ea typeface="Times New Roman"/>
                <a:cs typeface="Times New Roman"/>
                <a:sym typeface="Times New Roman"/>
              </a:rPr>
              <a:t>1: Feature Engineering</a:t>
            </a:r>
            <a:endParaRPr/>
          </a:p>
        </p:txBody>
      </p:sp>
      <p:graphicFrame>
        <p:nvGraphicFramePr>
          <p:cNvPr id="132" name="Google Shape;132;p25"/>
          <p:cNvGraphicFramePr/>
          <p:nvPr/>
        </p:nvGraphicFramePr>
        <p:xfrm>
          <a:off x="952500" y="1138825"/>
          <a:ext cx="7239000" cy="3207766"/>
        </p:xfrm>
        <a:graphic>
          <a:graphicData uri="http://schemas.openxmlformats.org/drawingml/2006/table">
            <a:tbl>
              <a:tblPr>
                <a:noFill/>
                <a:tableStyleId>{7CD7C094-728B-47EA-8804-D78F4C183CF4}</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Factor Types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Demographic 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Car-related 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Company-related Strategies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381000">
                <a:tc rowSpan="7">
                  <a:txBody>
                    <a:bodyPr/>
                    <a:lstStyle/>
                    <a:p>
                      <a:pPr marL="0" lvl="0" indent="0" algn="just" rtl="0">
                        <a:lnSpc>
                          <a:spcPct val="115000"/>
                        </a:lnSpc>
                        <a:spcBef>
                          <a:spcPts val="0"/>
                        </a:spcBef>
                        <a:spcAft>
                          <a:spcPts val="0"/>
                        </a:spcAft>
                        <a:buNone/>
                      </a:pPr>
                      <a:r>
                        <a:rPr lang="en" sz="1200" b="1">
                          <a:latin typeface="Times"/>
                          <a:ea typeface="Times"/>
                          <a:cs typeface="Times"/>
                          <a:sym typeface="Times"/>
                        </a:rPr>
                        <a:t>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Education Level</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Vehicle Size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Sales Channel</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Marital Status</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Vehicle Class</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Policy</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Location</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Policy Type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Months Since Last Claim</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Income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log(Total Claim Amount)</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Employment Status</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Gender</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6"/>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State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Times New Roman"/>
                <a:ea typeface="Times New Roman"/>
                <a:cs typeface="Times New Roman"/>
                <a:sym typeface="Times New Roman"/>
              </a:rPr>
              <a:t>2: Model Selection: Offer 1</a:t>
            </a:r>
            <a:endParaRPr/>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rgbClr val="000000"/>
                </a:solidFill>
                <a:latin typeface="Times New Roman"/>
                <a:ea typeface="Times New Roman"/>
                <a:cs typeface="Times New Roman"/>
                <a:sym typeface="Times New Roman"/>
              </a:rPr>
              <a:t>Strategy: </a:t>
            </a:r>
            <a:r>
              <a:rPr lang="en">
                <a:solidFill>
                  <a:srgbClr val="000000"/>
                </a:solidFill>
                <a:latin typeface="Times New Roman"/>
                <a:ea typeface="Times New Roman"/>
                <a:cs typeface="Times New Roman"/>
                <a:sym typeface="Times New Roman"/>
              </a:rPr>
              <a:t>Conducted the method of </a:t>
            </a:r>
            <a:r>
              <a:rPr lang="en" b="1">
                <a:solidFill>
                  <a:srgbClr val="000000"/>
                </a:solidFill>
                <a:latin typeface="Times New Roman"/>
                <a:ea typeface="Times New Roman"/>
                <a:cs typeface="Times New Roman"/>
                <a:sym typeface="Times New Roman"/>
              </a:rPr>
              <a:t>forward selection</a:t>
            </a:r>
            <a:r>
              <a:rPr lang="en">
                <a:solidFill>
                  <a:srgbClr val="000000"/>
                </a:solidFill>
                <a:latin typeface="Times New Roman"/>
                <a:ea typeface="Times New Roman"/>
                <a:cs typeface="Times New Roman"/>
                <a:sym typeface="Times New Roman"/>
              </a:rPr>
              <a:t> among the candidate factors to find the logit model with </a:t>
            </a:r>
            <a:r>
              <a:rPr lang="en" b="1">
                <a:solidFill>
                  <a:srgbClr val="000000"/>
                </a:solidFill>
                <a:latin typeface="Times New Roman"/>
                <a:ea typeface="Times New Roman"/>
                <a:cs typeface="Times New Roman"/>
                <a:sym typeface="Times New Roman"/>
              </a:rPr>
              <a:t>the lowest AIC.</a:t>
            </a:r>
            <a:endParaRPr b="1">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b="1">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 b="1">
                <a:solidFill>
                  <a:srgbClr val="000000"/>
                </a:solidFill>
                <a:latin typeface="Times New Roman"/>
                <a:ea typeface="Times New Roman"/>
                <a:cs typeface="Times New Roman"/>
                <a:sym typeface="Times New Roman"/>
              </a:rPr>
              <a:t>Factors in the final prediction model of offer 1:</a:t>
            </a:r>
            <a:endParaRPr b="1">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a:solidFill>
                <a:srgbClr val="000000"/>
              </a:solidFill>
              <a:latin typeface="Times New Roman"/>
              <a:ea typeface="Times New Roman"/>
              <a:cs typeface="Times New Roman"/>
              <a:sym typeface="Times New Roman"/>
            </a:endParaRPr>
          </a:p>
        </p:txBody>
      </p:sp>
      <p:graphicFrame>
        <p:nvGraphicFramePr>
          <p:cNvPr id="139" name="Google Shape;139;p26"/>
          <p:cNvGraphicFramePr/>
          <p:nvPr/>
        </p:nvGraphicFramePr>
        <p:xfrm>
          <a:off x="1001300" y="2571750"/>
          <a:ext cx="7141400" cy="2202942"/>
        </p:xfrm>
        <a:graphic>
          <a:graphicData uri="http://schemas.openxmlformats.org/drawingml/2006/table">
            <a:tbl>
              <a:tblPr>
                <a:noFill/>
                <a:tableStyleId>{7CD7C094-728B-47EA-8804-D78F4C183CF4}</a:tableStyleId>
              </a:tblPr>
              <a:tblGrid>
                <a:gridCol w="1785350">
                  <a:extLst>
                    <a:ext uri="{9D8B030D-6E8A-4147-A177-3AD203B41FA5}">
                      <a16:colId xmlns:a16="http://schemas.microsoft.com/office/drawing/2014/main" val="20000"/>
                    </a:ext>
                  </a:extLst>
                </a:gridCol>
                <a:gridCol w="1785350">
                  <a:extLst>
                    <a:ext uri="{9D8B030D-6E8A-4147-A177-3AD203B41FA5}">
                      <a16:colId xmlns:a16="http://schemas.microsoft.com/office/drawing/2014/main" val="20001"/>
                    </a:ext>
                  </a:extLst>
                </a:gridCol>
                <a:gridCol w="1785350">
                  <a:extLst>
                    <a:ext uri="{9D8B030D-6E8A-4147-A177-3AD203B41FA5}">
                      <a16:colId xmlns:a16="http://schemas.microsoft.com/office/drawing/2014/main" val="20002"/>
                    </a:ext>
                  </a:extLst>
                </a:gridCol>
                <a:gridCol w="1785350">
                  <a:extLst>
                    <a:ext uri="{9D8B030D-6E8A-4147-A177-3AD203B41FA5}">
                      <a16:colId xmlns:a16="http://schemas.microsoft.com/office/drawing/2014/main" val="20003"/>
                    </a:ext>
                  </a:extLst>
                </a:gridCol>
              </a:tblGrid>
              <a:tr h="302550">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Factor Types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Demographic 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Car-related 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Company-related Strategies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211100">
                <a:tc rowSpan="5">
                  <a:txBody>
                    <a:bodyPr/>
                    <a:lstStyle/>
                    <a:p>
                      <a:pPr marL="0" lvl="0" indent="0" algn="just" rtl="0">
                        <a:lnSpc>
                          <a:spcPct val="115000"/>
                        </a:lnSpc>
                        <a:spcBef>
                          <a:spcPts val="0"/>
                        </a:spcBef>
                        <a:spcAft>
                          <a:spcPts val="0"/>
                        </a:spcAft>
                        <a:buNone/>
                      </a:pPr>
                      <a:r>
                        <a:rPr lang="en" sz="1200" b="1">
                          <a:latin typeface="Times"/>
                          <a:ea typeface="Times"/>
                          <a:cs typeface="Times"/>
                          <a:sym typeface="Times"/>
                        </a:rPr>
                        <a:t>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Education Level</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Vehicle Size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Sales Channel</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2111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Marital Status</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Vehicle Class</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log(Total Claim Amount)</a:t>
                      </a:r>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34035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Location</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Employment Status</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2111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State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Times New Roman"/>
                <a:ea typeface="Times New Roman"/>
                <a:cs typeface="Times New Roman"/>
                <a:sym typeface="Times New Roman"/>
              </a:rPr>
              <a:t>2: Model Selection: Offer 2</a:t>
            </a:r>
            <a:endParaRPr/>
          </a:p>
        </p:txBody>
      </p:sp>
      <p:sp>
        <p:nvSpPr>
          <p:cNvPr id="145" name="Google Shape;14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dirty="0">
                <a:solidFill>
                  <a:srgbClr val="000000"/>
                </a:solidFill>
                <a:latin typeface="Times New Roman"/>
                <a:ea typeface="Times New Roman"/>
                <a:cs typeface="Times New Roman"/>
                <a:sym typeface="Times New Roman"/>
              </a:rPr>
              <a:t>Strategy: </a:t>
            </a:r>
            <a:r>
              <a:rPr lang="en" dirty="0">
                <a:solidFill>
                  <a:srgbClr val="000000"/>
                </a:solidFill>
                <a:latin typeface="Times New Roman"/>
                <a:ea typeface="Times New Roman"/>
                <a:cs typeface="Times New Roman"/>
                <a:sym typeface="Times New Roman"/>
              </a:rPr>
              <a:t>Conducted the method of </a:t>
            </a:r>
            <a:r>
              <a:rPr lang="en" b="1" dirty="0">
                <a:solidFill>
                  <a:srgbClr val="000000"/>
                </a:solidFill>
                <a:latin typeface="Times New Roman"/>
                <a:ea typeface="Times New Roman"/>
                <a:cs typeface="Times New Roman"/>
                <a:sym typeface="Times New Roman"/>
              </a:rPr>
              <a:t>forward selection</a:t>
            </a:r>
            <a:r>
              <a:rPr lang="en" dirty="0">
                <a:solidFill>
                  <a:srgbClr val="000000"/>
                </a:solidFill>
                <a:latin typeface="Times New Roman"/>
                <a:ea typeface="Times New Roman"/>
                <a:cs typeface="Times New Roman"/>
                <a:sym typeface="Times New Roman"/>
              </a:rPr>
              <a:t> among the candidate factors to find the logit model with </a:t>
            </a:r>
            <a:r>
              <a:rPr lang="en" b="1" dirty="0">
                <a:solidFill>
                  <a:srgbClr val="000000"/>
                </a:solidFill>
                <a:latin typeface="Times New Roman"/>
                <a:ea typeface="Times New Roman"/>
                <a:cs typeface="Times New Roman"/>
                <a:sym typeface="Times New Roman"/>
              </a:rPr>
              <a:t>the lowest AIC.</a:t>
            </a:r>
            <a:endParaRPr b="1" dirty="0">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b="1"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b="1" dirty="0">
                <a:solidFill>
                  <a:srgbClr val="000000"/>
                </a:solidFill>
                <a:latin typeface="Times New Roman"/>
                <a:ea typeface="Times New Roman"/>
                <a:cs typeface="Times New Roman"/>
                <a:sym typeface="Times New Roman"/>
              </a:rPr>
              <a:t>Factors in the final prediction model of offer 2:</a:t>
            </a:r>
            <a:endParaRPr dirty="0">
              <a:solidFill>
                <a:srgbClr val="000000"/>
              </a:solidFill>
              <a:latin typeface="Times New Roman"/>
              <a:ea typeface="Times New Roman"/>
              <a:cs typeface="Times New Roman"/>
              <a:sym typeface="Times New Roman"/>
            </a:endParaRPr>
          </a:p>
        </p:txBody>
      </p:sp>
      <p:graphicFrame>
        <p:nvGraphicFramePr>
          <p:cNvPr id="146" name="Google Shape;146;p27"/>
          <p:cNvGraphicFramePr/>
          <p:nvPr/>
        </p:nvGraphicFramePr>
        <p:xfrm>
          <a:off x="1001300" y="2571750"/>
          <a:ext cx="7141400" cy="2223961"/>
        </p:xfrm>
        <a:graphic>
          <a:graphicData uri="http://schemas.openxmlformats.org/drawingml/2006/table">
            <a:tbl>
              <a:tblPr>
                <a:noFill/>
                <a:tableStyleId>{7CD7C094-728B-47EA-8804-D78F4C183CF4}</a:tableStyleId>
              </a:tblPr>
              <a:tblGrid>
                <a:gridCol w="1785350">
                  <a:extLst>
                    <a:ext uri="{9D8B030D-6E8A-4147-A177-3AD203B41FA5}">
                      <a16:colId xmlns:a16="http://schemas.microsoft.com/office/drawing/2014/main" val="20000"/>
                    </a:ext>
                  </a:extLst>
                </a:gridCol>
                <a:gridCol w="1785350">
                  <a:extLst>
                    <a:ext uri="{9D8B030D-6E8A-4147-A177-3AD203B41FA5}">
                      <a16:colId xmlns:a16="http://schemas.microsoft.com/office/drawing/2014/main" val="20001"/>
                    </a:ext>
                  </a:extLst>
                </a:gridCol>
                <a:gridCol w="1785350">
                  <a:extLst>
                    <a:ext uri="{9D8B030D-6E8A-4147-A177-3AD203B41FA5}">
                      <a16:colId xmlns:a16="http://schemas.microsoft.com/office/drawing/2014/main" val="20002"/>
                    </a:ext>
                  </a:extLst>
                </a:gridCol>
                <a:gridCol w="1785350">
                  <a:extLst>
                    <a:ext uri="{9D8B030D-6E8A-4147-A177-3AD203B41FA5}">
                      <a16:colId xmlns:a16="http://schemas.microsoft.com/office/drawing/2014/main" val="20003"/>
                    </a:ext>
                  </a:extLst>
                </a:gridCol>
              </a:tblGrid>
              <a:tr h="302550">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Factor Types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Demographic 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Car-related 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Company-related Strategies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211100">
                <a:tc rowSpan="5">
                  <a:txBody>
                    <a:bodyPr/>
                    <a:lstStyle/>
                    <a:p>
                      <a:pPr marL="0" lvl="0" indent="0" algn="just" rtl="0">
                        <a:lnSpc>
                          <a:spcPct val="115000"/>
                        </a:lnSpc>
                        <a:spcBef>
                          <a:spcPts val="0"/>
                        </a:spcBef>
                        <a:spcAft>
                          <a:spcPts val="0"/>
                        </a:spcAft>
                        <a:buNone/>
                      </a:pPr>
                      <a:r>
                        <a:rPr lang="en" sz="1200" b="1">
                          <a:latin typeface="Times"/>
                          <a:ea typeface="Times"/>
                          <a:cs typeface="Times"/>
                          <a:sym typeface="Times"/>
                        </a:rPr>
                        <a:t>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Education Level</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Vehicle Size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Sales Channel</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2111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Marital Status</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Policy Type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34035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Location</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spcBef>
                          <a:spcPts val="0"/>
                        </a:spcBef>
                        <a:spcAft>
                          <a:spcPts val="0"/>
                        </a:spcAft>
                        <a:buNone/>
                      </a:pPr>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Income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4"/>
                  </a:ext>
                </a:extLst>
              </a:tr>
              <a:tr h="2111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State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dirty="0">
                          <a:latin typeface="Times"/>
                          <a:ea typeface="Times"/>
                          <a:cs typeface="Times"/>
                          <a:sym typeface="Times"/>
                        </a:rPr>
                        <a:t> </a:t>
                      </a:r>
                      <a:endParaRPr sz="1200" dirty="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Times New Roman"/>
                <a:ea typeface="Times New Roman"/>
                <a:cs typeface="Times New Roman"/>
                <a:sym typeface="Times New Roman"/>
              </a:rPr>
              <a:t>2: Model Selection: Offer 3</a:t>
            </a:r>
            <a:endParaRPr/>
          </a:p>
        </p:txBody>
      </p:sp>
      <p:sp>
        <p:nvSpPr>
          <p:cNvPr id="152" name="Google Shape;15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b="1">
                <a:solidFill>
                  <a:srgbClr val="000000"/>
                </a:solidFill>
                <a:latin typeface="Times New Roman"/>
                <a:ea typeface="Times New Roman"/>
                <a:cs typeface="Times New Roman"/>
                <a:sym typeface="Times New Roman"/>
              </a:rPr>
              <a:t>Strategy: </a:t>
            </a:r>
            <a:r>
              <a:rPr lang="en">
                <a:solidFill>
                  <a:srgbClr val="000000"/>
                </a:solidFill>
                <a:latin typeface="Times New Roman"/>
                <a:ea typeface="Times New Roman"/>
                <a:cs typeface="Times New Roman"/>
                <a:sym typeface="Times New Roman"/>
              </a:rPr>
              <a:t>Conducted the method of </a:t>
            </a:r>
            <a:r>
              <a:rPr lang="en" b="1">
                <a:solidFill>
                  <a:srgbClr val="000000"/>
                </a:solidFill>
                <a:latin typeface="Times New Roman"/>
                <a:ea typeface="Times New Roman"/>
                <a:cs typeface="Times New Roman"/>
                <a:sym typeface="Times New Roman"/>
              </a:rPr>
              <a:t>forward selection</a:t>
            </a:r>
            <a:r>
              <a:rPr lang="en">
                <a:solidFill>
                  <a:srgbClr val="000000"/>
                </a:solidFill>
                <a:latin typeface="Times New Roman"/>
                <a:ea typeface="Times New Roman"/>
                <a:cs typeface="Times New Roman"/>
                <a:sym typeface="Times New Roman"/>
              </a:rPr>
              <a:t> among the candidate factors to find the logit model with </a:t>
            </a:r>
            <a:r>
              <a:rPr lang="en" b="1">
                <a:solidFill>
                  <a:srgbClr val="000000"/>
                </a:solidFill>
                <a:latin typeface="Times New Roman"/>
                <a:ea typeface="Times New Roman"/>
                <a:cs typeface="Times New Roman"/>
                <a:sym typeface="Times New Roman"/>
              </a:rPr>
              <a:t>the lowest AIC.</a:t>
            </a:r>
            <a:endParaRPr b="1">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b="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 b="1">
                <a:solidFill>
                  <a:srgbClr val="000000"/>
                </a:solidFill>
                <a:latin typeface="Times New Roman"/>
                <a:ea typeface="Times New Roman"/>
                <a:cs typeface="Times New Roman"/>
                <a:sym typeface="Times New Roman"/>
              </a:rPr>
              <a:t>Factors in the final prediction model of offer 3:</a:t>
            </a:r>
            <a:endParaRPr b="1">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i="1">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a:solidFill>
                <a:srgbClr val="000000"/>
              </a:solidFill>
              <a:latin typeface="Times New Roman"/>
              <a:ea typeface="Times New Roman"/>
              <a:cs typeface="Times New Roman"/>
              <a:sym typeface="Times New Roman"/>
            </a:endParaRPr>
          </a:p>
        </p:txBody>
      </p:sp>
      <p:graphicFrame>
        <p:nvGraphicFramePr>
          <p:cNvPr id="153" name="Google Shape;153;p28"/>
          <p:cNvGraphicFramePr/>
          <p:nvPr/>
        </p:nvGraphicFramePr>
        <p:xfrm>
          <a:off x="1001300" y="2571750"/>
          <a:ext cx="7141400" cy="1532128"/>
        </p:xfrm>
        <a:graphic>
          <a:graphicData uri="http://schemas.openxmlformats.org/drawingml/2006/table">
            <a:tbl>
              <a:tblPr>
                <a:noFill/>
                <a:tableStyleId>{7CD7C094-728B-47EA-8804-D78F4C183CF4}</a:tableStyleId>
              </a:tblPr>
              <a:tblGrid>
                <a:gridCol w="1785350">
                  <a:extLst>
                    <a:ext uri="{9D8B030D-6E8A-4147-A177-3AD203B41FA5}">
                      <a16:colId xmlns:a16="http://schemas.microsoft.com/office/drawing/2014/main" val="20000"/>
                    </a:ext>
                  </a:extLst>
                </a:gridCol>
                <a:gridCol w="1785350">
                  <a:extLst>
                    <a:ext uri="{9D8B030D-6E8A-4147-A177-3AD203B41FA5}">
                      <a16:colId xmlns:a16="http://schemas.microsoft.com/office/drawing/2014/main" val="20001"/>
                    </a:ext>
                  </a:extLst>
                </a:gridCol>
                <a:gridCol w="1785350">
                  <a:extLst>
                    <a:ext uri="{9D8B030D-6E8A-4147-A177-3AD203B41FA5}">
                      <a16:colId xmlns:a16="http://schemas.microsoft.com/office/drawing/2014/main" val="20002"/>
                    </a:ext>
                  </a:extLst>
                </a:gridCol>
                <a:gridCol w="1785350">
                  <a:extLst>
                    <a:ext uri="{9D8B030D-6E8A-4147-A177-3AD203B41FA5}">
                      <a16:colId xmlns:a16="http://schemas.microsoft.com/office/drawing/2014/main" val="20003"/>
                    </a:ext>
                  </a:extLst>
                </a:gridCol>
              </a:tblGrid>
              <a:tr h="302550">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Factor Types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Demographic 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Car-related 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Times"/>
                          <a:ea typeface="Times"/>
                          <a:cs typeface="Times"/>
                          <a:sym typeface="Times"/>
                        </a:rPr>
                        <a:t>Company-related Strategies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0"/>
                  </a:ext>
                </a:extLst>
              </a:tr>
              <a:tr h="211100">
                <a:tc rowSpan="3">
                  <a:txBody>
                    <a:bodyPr/>
                    <a:lstStyle/>
                    <a:p>
                      <a:pPr marL="0" lvl="0" indent="0" algn="just" rtl="0">
                        <a:lnSpc>
                          <a:spcPct val="115000"/>
                        </a:lnSpc>
                        <a:spcBef>
                          <a:spcPts val="0"/>
                        </a:spcBef>
                        <a:spcAft>
                          <a:spcPts val="0"/>
                        </a:spcAft>
                        <a:buNone/>
                      </a:pPr>
                      <a:r>
                        <a:rPr lang="en" sz="1200" b="1">
                          <a:latin typeface="Times"/>
                          <a:ea typeface="Times"/>
                          <a:cs typeface="Times"/>
                          <a:sym typeface="Times"/>
                        </a:rPr>
                        <a:t>Factors</a:t>
                      </a:r>
                      <a:endParaRPr sz="1200" b="1">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Education Level</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Vehicle Size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Sales Channel</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2111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Gender</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Months Since Last Claim</a:t>
                      </a:r>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tcPr>
                </a:tc>
                <a:extLst>
                  <a:ext uri="{0D108BD9-81ED-4DB2-BD59-A6C34878D82A}">
                    <a16:rowId xmlns:a16="http://schemas.microsoft.com/office/drawing/2014/main" val="10002"/>
                  </a:ext>
                </a:extLst>
              </a:tr>
              <a:tr h="211100">
                <a:tc v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State</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 </a:t>
                      </a:r>
                      <a:endParaRPr sz="1200">
                        <a:latin typeface="Times"/>
                        <a:ea typeface="Times"/>
                        <a:cs typeface="Times"/>
                        <a:sym typeface="Times"/>
                      </a:endParaRPr>
                    </a:p>
                  </a:txBody>
                  <a:tcPr marL="63500" marR="63500" marT="63500" marB="635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Times New Roman"/>
                <a:ea typeface="Times New Roman"/>
                <a:cs typeface="Times New Roman"/>
                <a:sym typeface="Times New Roman"/>
              </a:rPr>
              <a:t>3: Prediction Process</a:t>
            </a:r>
            <a:endParaRPr/>
          </a:p>
        </p:txBody>
      </p:sp>
      <p:cxnSp>
        <p:nvCxnSpPr>
          <p:cNvPr id="159" name="Google Shape;159;p29"/>
          <p:cNvCxnSpPr>
            <a:stCxn id="160" idx="6"/>
            <a:endCxn id="161" idx="2"/>
          </p:cNvCxnSpPr>
          <p:nvPr/>
        </p:nvCxnSpPr>
        <p:spPr>
          <a:xfrm rot="-5400000" flipH="1">
            <a:off x="612125" y="1913700"/>
            <a:ext cx="936000" cy="702300"/>
          </a:xfrm>
          <a:prstGeom prst="bentConnector2">
            <a:avLst/>
          </a:prstGeom>
          <a:noFill/>
          <a:ln w="9525" cap="flat" cmpd="sng">
            <a:solidFill>
              <a:srgbClr val="C2C2C2"/>
            </a:solidFill>
            <a:prstDash val="solid"/>
            <a:round/>
            <a:headEnd type="none" w="sm" len="sm"/>
            <a:tailEnd type="none" w="sm" len="sm"/>
          </a:ln>
        </p:spPr>
      </p:cxnSp>
      <p:cxnSp>
        <p:nvCxnSpPr>
          <p:cNvPr id="162" name="Google Shape;162;p29"/>
          <p:cNvCxnSpPr>
            <a:stCxn id="160" idx="6"/>
            <a:endCxn id="163" idx="2"/>
          </p:cNvCxnSpPr>
          <p:nvPr/>
        </p:nvCxnSpPr>
        <p:spPr>
          <a:xfrm rot="-5400000">
            <a:off x="612125" y="1524000"/>
            <a:ext cx="936000" cy="702300"/>
          </a:xfrm>
          <a:prstGeom prst="bentConnector2">
            <a:avLst/>
          </a:prstGeom>
          <a:noFill/>
          <a:ln w="9525" cap="flat" cmpd="sng">
            <a:solidFill>
              <a:srgbClr val="C2C2C2"/>
            </a:solidFill>
            <a:prstDash val="solid"/>
            <a:round/>
            <a:headEnd type="none" w="sm" len="sm"/>
            <a:tailEnd type="none" w="sm" len="sm"/>
          </a:ln>
        </p:spPr>
      </p:cxnSp>
      <p:cxnSp>
        <p:nvCxnSpPr>
          <p:cNvPr id="164" name="Google Shape;164;p29"/>
          <p:cNvCxnSpPr/>
          <p:nvPr/>
        </p:nvCxnSpPr>
        <p:spPr>
          <a:xfrm>
            <a:off x="2767850" y="1396250"/>
            <a:ext cx="638700" cy="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65" name="Google Shape;165;p29"/>
          <p:cNvCxnSpPr>
            <a:stCxn id="166" idx="3"/>
            <a:endCxn id="167" idx="2"/>
          </p:cNvCxnSpPr>
          <p:nvPr/>
        </p:nvCxnSpPr>
        <p:spPr>
          <a:xfrm rot="10800000" flipH="1">
            <a:off x="2787575" y="2275650"/>
            <a:ext cx="586200" cy="4572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68" name="Google Shape;168;p29"/>
          <p:cNvCxnSpPr>
            <a:stCxn id="166" idx="3"/>
            <a:endCxn id="169" idx="2"/>
          </p:cNvCxnSpPr>
          <p:nvPr/>
        </p:nvCxnSpPr>
        <p:spPr>
          <a:xfrm>
            <a:off x="2787575" y="2732850"/>
            <a:ext cx="586200" cy="457200"/>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170" name="Google Shape;170;p29"/>
          <p:cNvGrpSpPr/>
          <p:nvPr/>
        </p:nvGrpSpPr>
        <p:grpSpPr>
          <a:xfrm>
            <a:off x="1431275" y="1247550"/>
            <a:ext cx="1356300" cy="319200"/>
            <a:chOff x="3650050" y="1476150"/>
            <a:chExt cx="1356300" cy="319200"/>
          </a:xfrm>
        </p:grpSpPr>
        <p:sp>
          <p:nvSpPr>
            <p:cNvPr id="171" name="Google Shape;171;p29"/>
            <p:cNvSpPr/>
            <p:nvPr/>
          </p:nvSpPr>
          <p:spPr>
            <a:xfrm>
              <a:off x="3824050" y="1476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3D3D3D"/>
                  </a:solidFill>
                  <a:latin typeface="Roboto"/>
                  <a:ea typeface="Roboto"/>
                  <a:cs typeface="Roboto"/>
                  <a:sym typeface="Roboto"/>
                </a:rPr>
                <a:t>First Layer</a:t>
              </a:r>
              <a:endParaRPr sz="1100">
                <a:solidFill>
                  <a:srgbClr val="3D3D3D"/>
                </a:solidFill>
                <a:latin typeface="Roboto"/>
                <a:ea typeface="Roboto"/>
                <a:cs typeface="Roboto"/>
                <a:sym typeface="Roboto"/>
              </a:endParaRPr>
            </a:p>
          </p:txBody>
        </p:sp>
        <p:sp>
          <p:nvSpPr>
            <p:cNvPr id="163" name="Google Shape;163;p29"/>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9"/>
          <p:cNvGrpSpPr/>
          <p:nvPr/>
        </p:nvGrpSpPr>
        <p:grpSpPr>
          <a:xfrm>
            <a:off x="1431275" y="2573250"/>
            <a:ext cx="1356300" cy="319200"/>
            <a:chOff x="3650050" y="3348150"/>
            <a:chExt cx="1356300" cy="319200"/>
          </a:xfrm>
        </p:grpSpPr>
        <p:sp>
          <p:nvSpPr>
            <p:cNvPr id="166" name="Google Shape;166;p29"/>
            <p:cNvSpPr/>
            <p:nvPr/>
          </p:nvSpPr>
          <p:spPr>
            <a:xfrm>
              <a:off x="3824050" y="3348150"/>
              <a:ext cx="11823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3D3D3D"/>
                  </a:solidFill>
                  <a:latin typeface="Roboto"/>
                  <a:ea typeface="Roboto"/>
                  <a:cs typeface="Roboto"/>
                  <a:sym typeface="Roboto"/>
                </a:rPr>
                <a:t>Second Layer</a:t>
              </a:r>
              <a:endParaRPr sz="1100">
                <a:solidFill>
                  <a:srgbClr val="3D3D3D"/>
                </a:solidFill>
                <a:latin typeface="Roboto"/>
                <a:ea typeface="Roboto"/>
                <a:cs typeface="Roboto"/>
                <a:sym typeface="Roboto"/>
              </a:endParaRPr>
            </a:p>
          </p:txBody>
        </p:sp>
        <p:sp>
          <p:nvSpPr>
            <p:cNvPr id="161" name="Google Shape;161;p29"/>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9"/>
          <p:cNvGrpSpPr/>
          <p:nvPr/>
        </p:nvGrpSpPr>
        <p:grpSpPr>
          <a:xfrm>
            <a:off x="3373775" y="1247550"/>
            <a:ext cx="2521500" cy="319200"/>
            <a:chOff x="5592550" y="1933350"/>
            <a:chExt cx="2521500" cy="319200"/>
          </a:xfrm>
        </p:grpSpPr>
        <p:sp>
          <p:nvSpPr>
            <p:cNvPr id="174" name="Google Shape;174;p29"/>
            <p:cNvSpPr/>
            <p:nvPr/>
          </p:nvSpPr>
          <p:spPr>
            <a:xfrm>
              <a:off x="5733850" y="1933350"/>
              <a:ext cx="23802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3D3D3D"/>
                  </a:solidFill>
                  <a:latin typeface="Roboto"/>
                  <a:ea typeface="Roboto"/>
                  <a:cs typeface="Roboto"/>
                  <a:sym typeface="Roboto"/>
                </a:rPr>
                <a:t>Offer-Assigning Probability</a:t>
              </a:r>
              <a:endParaRPr sz="1100">
                <a:solidFill>
                  <a:srgbClr val="3D3D3D"/>
                </a:solidFill>
                <a:latin typeface="Roboto"/>
                <a:ea typeface="Roboto"/>
                <a:cs typeface="Roboto"/>
                <a:sym typeface="Roboto"/>
              </a:endParaRPr>
            </a:p>
          </p:txBody>
        </p:sp>
        <p:sp>
          <p:nvSpPr>
            <p:cNvPr id="175" name="Google Shape;175;p29"/>
            <p:cNvSpPr/>
            <p:nvPr/>
          </p:nvSpPr>
          <p:spPr>
            <a:xfrm>
              <a:off x="5592550" y="19912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29"/>
          <p:cNvGrpSpPr/>
          <p:nvPr/>
        </p:nvGrpSpPr>
        <p:grpSpPr>
          <a:xfrm>
            <a:off x="3373775" y="2116050"/>
            <a:ext cx="4750500" cy="319200"/>
            <a:chOff x="5592550" y="2890950"/>
            <a:chExt cx="4750500" cy="319200"/>
          </a:xfrm>
        </p:grpSpPr>
        <p:sp>
          <p:nvSpPr>
            <p:cNvPr id="177" name="Google Shape;177;p29"/>
            <p:cNvSpPr/>
            <p:nvPr/>
          </p:nvSpPr>
          <p:spPr>
            <a:xfrm>
              <a:off x="5766550" y="2890950"/>
              <a:ext cx="45765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3D3D3D"/>
                  </a:solidFill>
                  <a:latin typeface="Roboto"/>
                  <a:ea typeface="Roboto"/>
                  <a:cs typeface="Roboto"/>
                  <a:sym typeface="Roboto"/>
                </a:rPr>
                <a:t>Conditional Probability of Accepting Different Offers</a:t>
              </a:r>
              <a:endParaRPr sz="1100">
                <a:solidFill>
                  <a:srgbClr val="3D3D3D"/>
                </a:solidFill>
                <a:latin typeface="Roboto"/>
                <a:ea typeface="Roboto"/>
                <a:cs typeface="Roboto"/>
                <a:sym typeface="Roboto"/>
              </a:endParaRPr>
            </a:p>
          </p:txBody>
        </p:sp>
        <p:sp>
          <p:nvSpPr>
            <p:cNvPr id="167" name="Google Shape;167;p29"/>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29"/>
          <p:cNvGrpSpPr/>
          <p:nvPr/>
        </p:nvGrpSpPr>
        <p:grpSpPr>
          <a:xfrm>
            <a:off x="3373775" y="3030450"/>
            <a:ext cx="2728200" cy="319200"/>
            <a:chOff x="5592550" y="3805350"/>
            <a:chExt cx="2728200" cy="319200"/>
          </a:xfrm>
        </p:grpSpPr>
        <p:sp>
          <p:nvSpPr>
            <p:cNvPr id="179" name="Google Shape;179;p29"/>
            <p:cNvSpPr/>
            <p:nvPr/>
          </p:nvSpPr>
          <p:spPr>
            <a:xfrm>
              <a:off x="5766550" y="3805350"/>
              <a:ext cx="25542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3D3D3D"/>
                  </a:solidFill>
                  <a:latin typeface="Roboto"/>
                  <a:ea typeface="Roboto"/>
                  <a:cs typeface="Roboto"/>
                  <a:sym typeface="Roboto"/>
                </a:rPr>
                <a:t>Total Acceptance Rate</a:t>
              </a:r>
              <a:endParaRPr sz="1100">
                <a:solidFill>
                  <a:srgbClr val="3D3D3D"/>
                </a:solidFill>
                <a:latin typeface="Roboto"/>
                <a:ea typeface="Roboto"/>
                <a:cs typeface="Roboto"/>
                <a:sym typeface="Roboto"/>
              </a:endParaRPr>
            </a:p>
          </p:txBody>
        </p:sp>
        <p:sp>
          <p:nvSpPr>
            <p:cNvPr id="169" name="Google Shape;169;p29"/>
            <p:cNvSpPr/>
            <p:nvPr/>
          </p:nvSpPr>
          <p:spPr>
            <a:xfrm>
              <a:off x="5592550" y="3877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29"/>
          <p:cNvSpPr/>
          <p:nvPr/>
        </p:nvSpPr>
        <p:spPr>
          <a:xfrm>
            <a:off x="4190975" y="1612800"/>
            <a:ext cx="437100" cy="4572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rot="5400000">
            <a:off x="4179125" y="2578050"/>
            <a:ext cx="460800" cy="4482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9"/>
          <p:cNvGrpSpPr/>
          <p:nvPr/>
        </p:nvGrpSpPr>
        <p:grpSpPr>
          <a:xfrm>
            <a:off x="1431275" y="3898950"/>
            <a:ext cx="1594200" cy="319200"/>
            <a:chOff x="3650050" y="3348150"/>
            <a:chExt cx="1594200" cy="319200"/>
          </a:xfrm>
        </p:grpSpPr>
        <p:sp>
          <p:nvSpPr>
            <p:cNvPr id="183" name="Google Shape;183;p29"/>
            <p:cNvSpPr/>
            <p:nvPr/>
          </p:nvSpPr>
          <p:spPr>
            <a:xfrm>
              <a:off x="3824050" y="3348150"/>
              <a:ext cx="14202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3D3D3D"/>
                  </a:solidFill>
                  <a:latin typeface="Roboto"/>
                  <a:ea typeface="Roboto"/>
                  <a:cs typeface="Roboto"/>
                  <a:sym typeface="Roboto"/>
                </a:rPr>
                <a:t>Value Prediction</a:t>
              </a:r>
              <a:endParaRPr sz="1100">
                <a:solidFill>
                  <a:srgbClr val="3D3D3D"/>
                </a:solidFill>
                <a:latin typeface="Roboto"/>
                <a:ea typeface="Roboto"/>
                <a:cs typeface="Roboto"/>
                <a:sym typeface="Roboto"/>
              </a:endParaRPr>
            </a:p>
          </p:txBody>
        </p:sp>
        <p:sp>
          <p:nvSpPr>
            <p:cNvPr id="184" name="Google Shape;184;p29"/>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5" name="Google Shape;185;p29"/>
          <p:cNvCxnSpPr/>
          <p:nvPr/>
        </p:nvCxnSpPr>
        <p:spPr>
          <a:xfrm rot="-5400000" flipH="1">
            <a:off x="412025" y="3039375"/>
            <a:ext cx="1335600" cy="702900"/>
          </a:xfrm>
          <a:prstGeom prst="bentConnector3">
            <a:avLst>
              <a:gd name="adj1" fmla="val 100681"/>
            </a:avLst>
          </a:prstGeom>
          <a:noFill/>
          <a:ln w="9525" cap="flat" cmpd="sng">
            <a:solidFill>
              <a:srgbClr val="C2C2C2"/>
            </a:solidFill>
            <a:prstDash val="solid"/>
            <a:round/>
            <a:headEnd type="none" w="sm" len="sm"/>
            <a:tailEnd type="none" w="sm" len="sm"/>
          </a:ln>
        </p:spPr>
      </p:cxnSp>
      <p:sp>
        <p:nvSpPr>
          <p:cNvPr id="186" name="Google Shape;186;p29"/>
          <p:cNvSpPr/>
          <p:nvPr/>
        </p:nvSpPr>
        <p:spPr>
          <a:xfrm>
            <a:off x="3547775" y="3898950"/>
            <a:ext cx="25542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3D3D3D"/>
                </a:solidFill>
                <a:latin typeface="Roboto"/>
                <a:ea typeface="Roboto"/>
                <a:cs typeface="Roboto"/>
                <a:sym typeface="Roboto"/>
              </a:rPr>
              <a:t>Total Acceptance Rate</a:t>
            </a:r>
            <a:endParaRPr sz="1100">
              <a:solidFill>
                <a:srgbClr val="3D3D3D"/>
              </a:solidFill>
              <a:latin typeface="Roboto"/>
              <a:ea typeface="Roboto"/>
              <a:cs typeface="Roboto"/>
              <a:sym typeface="Roboto"/>
            </a:endParaRPr>
          </a:p>
        </p:txBody>
      </p:sp>
      <p:sp>
        <p:nvSpPr>
          <p:cNvPr id="187" name="Google Shape;187;p29"/>
          <p:cNvSpPr/>
          <p:nvPr/>
        </p:nvSpPr>
        <p:spPr>
          <a:xfrm>
            <a:off x="5445275" y="3829950"/>
            <a:ext cx="437100" cy="4572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6176675" y="3898950"/>
            <a:ext cx="2554200" cy="31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3D3D3D"/>
                </a:solidFill>
                <a:latin typeface="Roboto"/>
                <a:ea typeface="Roboto"/>
                <a:cs typeface="Roboto"/>
                <a:sym typeface="Roboto"/>
              </a:rPr>
              <a:t>Customer Lifetime Value</a:t>
            </a:r>
            <a:endParaRPr sz="1100">
              <a:solidFill>
                <a:srgbClr val="3D3D3D"/>
              </a:solidFill>
              <a:latin typeface="Roboto"/>
              <a:ea typeface="Roboto"/>
              <a:cs typeface="Roboto"/>
              <a:sym typeface="Roboto"/>
            </a:endParaRPr>
          </a:p>
        </p:txBody>
      </p:sp>
      <p:sp>
        <p:nvSpPr>
          <p:cNvPr id="189" name="Google Shape;189;p29"/>
          <p:cNvSpPr/>
          <p:nvPr/>
        </p:nvSpPr>
        <p:spPr>
          <a:xfrm>
            <a:off x="2958350" y="3829950"/>
            <a:ext cx="448200" cy="4572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Value Opportunity </a:t>
            </a:r>
            <a:endParaRPr/>
          </a:p>
        </p:txBody>
      </p:sp>
      <p:graphicFrame>
        <p:nvGraphicFramePr>
          <p:cNvPr id="195" name="Google Shape;195;p30"/>
          <p:cNvGraphicFramePr/>
          <p:nvPr/>
        </p:nvGraphicFramePr>
        <p:xfrm>
          <a:off x="88613" y="1230725"/>
          <a:ext cx="8966775" cy="3589968"/>
        </p:xfrm>
        <a:graphic>
          <a:graphicData uri="http://schemas.openxmlformats.org/drawingml/2006/table">
            <a:tbl>
              <a:tblPr>
                <a:noFill/>
                <a:tableStyleId>{7CD7C094-728B-47EA-8804-D78F4C183CF4}</a:tableStyleId>
              </a:tblPr>
              <a:tblGrid>
                <a:gridCol w="963675">
                  <a:extLst>
                    <a:ext uri="{9D8B030D-6E8A-4147-A177-3AD203B41FA5}">
                      <a16:colId xmlns:a16="http://schemas.microsoft.com/office/drawing/2014/main" val="20000"/>
                    </a:ext>
                  </a:extLst>
                </a:gridCol>
                <a:gridCol w="695800">
                  <a:extLst>
                    <a:ext uri="{9D8B030D-6E8A-4147-A177-3AD203B41FA5}">
                      <a16:colId xmlns:a16="http://schemas.microsoft.com/office/drawing/2014/main" val="20001"/>
                    </a:ext>
                  </a:extLst>
                </a:gridCol>
                <a:gridCol w="773975">
                  <a:extLst>
                    <a:ext uri="{9D8B030D-6E8A-4147-A177-3AD203B41FA5}">
                      <a16:colId xmlns:a16="http://schemas.microsoft.com/office/drawing/2014/main" val="20002"/>
                    </a:ext>
                  </a:extLst>
                </a:gridCol>
                <a:gridCol w="851975">
                  <a:extLst>
                    <a:ext uri="{9D8B030D-6E8A-4147-A177-3AD203B41FA5}">
                      <a16:colId xmlns:a16="http://schemas.microsoft.com/office/drawing/2014/main" val="20003"/>
                    </a:ext>
                  </a:extLst>
                </a:gridCol>
                <a:gridCol w="651275">
                  <a:extLst>
                    <a:ext uri="{9D8B030D-6E8A-4147-A177-3AD203B41FA5}">
                      <a16:colId xmlns:a16="http://schemas.microsoft.com/office/drawing/2014/main" val="20004"/>
                    </a:ext>
                  </a:extLst>
                </a:gridCol>
                <a:gridCol w="952475">
                  <a:extLst>
                    <a:ext uri="{9D8B030D-6E8A-4147-A177-3AD203B41FA5}">
                      <a16:colId xmlns:a16="http://schemas.microsoft.com/office/drawing/2014/main" val="20005"/>
                    </a:ext>
                  </a:extLst>
                </a:gridCol>
                <a:gridCol w="952425">
                  <a:extLst>
                    <a:ext uri="{9D8B030D-6E8A-4147-A177-3AD203B41FA5}">
                      <a16:colId xmlns:a16="http://schemas.microsoft.com/office/drawing/2014/main" val="20006"/>
                    </a:ext>
                  </a:extLst>
                </a:gridCol>
                <a:gridCol w="739900">
                  <a:extLst>
                    <a:ext uri="{9D8B030D-6E8A-4147-A177-3AD203B41FA5}">
                      <a16:colId xmlns:a16="http://schemas.microsoft.com/office/drawing/2014/main" val="20007"/>
                    </a:ext>
                  </a:extLst>
                </a:gridCol>
                <a:gridCol w="1053475">
                  <a:extLst>
                    <a:ext uri="{9D8B030D-6E8A-4147-A177-3AD203B41FA5}">
                      <a16:colId xmlns:a16="http://schemas.microsoft.com/office/drawing/2014/main" val="20008"/>
                    </a:ext>
                  </a:extLst>
                </a:gridCol>
                <a:gridCol w="1331800">
                  <a:extLst>
                    <a:ext uri="{9D8B030D-6E8A-4147-A177-3AD203B41FA5}">
                      <a16:colId xmlns:a16="http://schemas.microsoft.com/office/drawing/2014/main" val="20009"/>
                    </a:ext>
                  </a:extLst>
                </a:gridCol>
              </a:tblGrid>
              <a:tr h="885750">
                <a:tc gridSpan="8">
                  <a:txBody>
                    <a:bodyPr/>
                    <a:lstStyle/>
                    <a:p>
                      <a:pPr marL="0" lvl="0" indent="0" algn="ctr" rtl="0">
                        <a:spcBef>
                          <a:spcPts val="0"/>
                        </a:spcBef>
                        <a:spcAft>
                          <a:spcPts val="0"/>
                        </a:spcAft>
                        <a:buNone/>
                      </a:pPr>
                      <a:r>
                        <a:rPr lang="en" sz="1200" b="1"/>
                        <a:t>Factors</a:t>
                      </a:r>
                      <a:endParaRPr sz="1200" b="1"/>
                    </a:p>
                  </a:txBody>
                  <a:tcPr marL="91425" marR="91425" marT="91425" marB="9142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 sz="1200" b="1"/>
                        <a:t>Total Acceptance Rate</a:t>
                      </a:r>
                      <a:endParaRPr sz="1200" b="1"/>
                    </a:p>
                  </a:txBody>
                  <a:tcPr marL="91425" marR="91425" marT="91425" marB="91425" anchor="ctr"/>
                </a:tc>
                <a:tc>
                  <a:txBody>
                    <a:bodyPr/>
                    <a:lstStyle/>
                    <a:p>
                      <a:pPr marL="0" lvl="0" indent="0" algn="l" rtl="0">
                        <a:spcBef>
                          <a:spcPts val="0"/>
                        </a:spcBef>
                        <a:spcAft>
                          <a:spcPts val="0"/>
                        </a:spcAft>
                        <a:buNone/>
                      </a:pPr>
                      <a:r>
                        <a:rPr lang="en" sz="1200" b="1"/>
                        <a:t>Mean Customer Lifetime Value</a:t>
                      </a:r>
                      <a:endParaRPr sz="1200" b="1"/>
                    </a:p>
                  </a:txBody>
                  <a:tcPr marL="91425" marR="91425" marT="91425" marB="91425" anchor="ctr"/>
                </a:tc>
                <a:extLst>
                  <a:ext uri="{0D108BD9-81ED-4DB2-BD59-A6C34878D82A}">
                    <a16:rowId xmlns:a16="http://schemas.microsoft.com/office/drawing/2014/main" val="10000"/>
                  </a:ext>
                </a:extLst>
              </a:tr>
              <a:tr h="443500">
                <a:tc>
                  <a:txBody>
                    <a:bodyPr/>
                    <a:lstStyle/>
                    <a:p>
                      <a:pPr marL="0" lvl="0" indent="0" algn="l" rtl="0">
                        <a:spcBef>
                          <a:spcPts val="0"/>
                        </a:spcBef>
                        <a:spcAft>
                          <a:spcPts val="0"/>
                        </a:spcAft>
                        <a:buNone/>
                      </a:pPr>
                      <a:r>
                        <a:rPr lang="en" sz="1200" b="1"/>
                        <a:t>Iteration 1</a:t>
                      </a:r>
                      <a:endParaRPr sz="1200" b="1"/>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1200"/>
                        <a:t>Income</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Sales Channel</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Customer Lifetime Value</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Marital Status</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Month Since Policy Inception</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Number of Open Complaints</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t>Gender</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0.15133861120153308</a:t>
                      </a:r>
                      <a:endParaRPr sz="1200">
                        <a:latin typeface="Times"/>
                        <a:ea typeface="Times"/>
                        <a:cs typeface="Times"/>
                        <a:sym typeface="Times"/>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1246.1344347985264</a:t>
                      </a:r>
                      <a:endParaRPr sz="1200">
                        <a:latin typeface="Times"/>
                        <a:ea typeface="Times"/>
                        <a:cs typeface="Times"/>
                        <a:sym typeface="Times"/>
                      </a:endParaRPr>
                    </a:p>
                  </a:txBody>
                  <a:tcPr marL="91425" marR="91425" marT="91425" marB="91425" anchor="ctr"/>
                </a:tc>
                <a:extLst>
                  <a:ext uri="{0D108BD9-81ED-4DB2-BD59-A6C34878D82A}">
                    <a16:rowId xmlns:a16="http://schemas.microsoft.com/office/drawing/2014/main" val="10001"/>
                  </a:ext>
                </a:extLst>
              </a:tr>
              <a:tr h="443500">
                <a:tc>
                  <a:txBody>
                    <a:bodyPr/>
                    <a:lstStyle/>
                    <a:p>
                      <a:pPr marL="0" lvl="0" indent="0" algn="l" rtl="0">
                        <a:spcBef>
                          <a:spcPts val="0"/>
                        </a:spcBef>
                        <a:spcAft>
                          <a:spcPts val="0"/>
                        </a:spcAft>
                        <a:buNone/>
                      </a:pPr>
                      <a:r>
                        <a:rPr lang="en" sz="1200" b="1"/>
                        <a:t>Iteration 2</a:t>
                      </a:r>
                      <a:endParaRPr sz="1200" b="1"/>
                    </a:p>
                  </a:txBody>
                  <a:tcPr marL="91425" marR="91425" marT="91425" marB="91425" anchor="ctr">
                    <a:lnR w="9525" cap="flat" cmpd="sng">
                      <a:solidFill>
                        <a:srgbClr val="9E9E9E"/>
                      </a:solidFill>
                      <a:prstDash val="solid"/>
                      <a:round/>
                      <a:headEnd type="none" w="sm" len="sm"/>
                      <a:tailEnd type="none" w="sm" len="sm"/>
                    </a:lnR>
                  </a:tcPr>
                </a:tc>
                <a:tc gridSpan="7">
                  <a:txBody>
                    <a:bodyPr/>
                    <a:lstStyle/>
                    <a:p>
                      <a:pPr marL="0" lvl="0" indent="0" algn="l" rtl="0">
                        <a:spcBef>
                          <a:spcPts val="0"/>
                        </a:spcBef>
                        <a:spcAft>
                          <a:spcPts val="0"/>
                        </a:spcAft>
                        <a:buNone/>
                      </a:pPr>
                      <a:r>
                        <a:rPr lang="en"/>
                        <a:t>Factors Affecting Acceptance rate of Offer 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0.15358125941635387</a:t>
                      </a:r>
                      <a:endParaRPr sz="1200">
                        <a:latin typeface="Times"/>
                        <a:ea typeface="Times"/>
                        <a:cs typeface="Times"/>
                        <a:sym typeface="Times"/>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1273.862539033336</a:t>
                      </a:r>
                      <a:endParaRPr sz="1200">
                        <a:latin typeface="Times"/>
                        <a:ea typeface="Times"/>
                        <a:cs typeface="Times"/>
                        <a:sym typeface="Times"/>
                      </a:endParaRPr>
                    </a:p>
                  </a:txBody>
                  <a:tcPr marL="91425" marR="91425" marT="91425" marB="91425" anchor="ctr"/>
                </a:tc>
                <a:extLst>
                  <a:ext uri="{0D108BD9-81ED-4DB2-BD59-A6C34878D82A}">
                    <a16:rowId xmlns:a16="http://schemas.microsoft.com/office/drawing/2014/main" val="10002"/>
                  </a:ext>
                </a:extLst>
              </a:tr>
              <a:tr h="443500">
                <a:tc>
                  <a:txBody>
                    <a:bodyPr/>
                    <a:lstStyle/>
                    <a:p>
                      <a:pPr marL="0" lvl="0" indent="0" algn="l" rtl="0">
                        <a:spcBef>
                          <a:spcPts val="0"/>
                        </a:spcBef>
                        <a:spcAft>
                          <a:spcPts val="0"/>
                        </a:spcAft>
                        <a:buNone/>
                      </a:pPr>
                      <a:r>
                        <a:rPr lang="en" sz="1200" b="1"/>
                        <a:t>Iteration 3</a:t>
                      </a:r>
                      <a:endParaRPr sz="1200" b="1"/>
                    </a:p>
                  </a:txBody>
                  <a:tcPr marL="91425" marR="91425" marT="91425" marB="91425" anchor="ctr">
                    <a:lnR w="9525" cap="flat" cmpd="sng">
                      <a:solidFill>
                        <a:srgbClr val="9E9E9E"/>
                      </a:solidFill>
                      <a:prstDash val="solid"/>
                      <a:round/>
                      <a:headEnd type="none" w="sm" len="sm"/>
                      <a:tailEnd type="none" w="sm" len="sm"/>
                    </a:lnR>
                  </a:tcPr>
                </a:tc>
                <a:tc gridSpan="7">
                  <a:txBody>
                    <a:bodyPr/>
                    <a:lstStyle/>
                    <a:p>
                      <a:pPr marL="0" lvl="0" indent="0" algn="l" rtl="0">
                        <a:spcBef>
                          <a:spcPts val="0"/>
                        </a:spcBef>
                        <a:spcAft>
                          <a:spcPts val="0"/>
                        </a:spcAft>
                        <a:buNone/>
                      </a:pPr>
                      <a:r>
                        <a:rPr lang="en"/>
                        <a:t>Factors Affecting Acceptance rate of Offer 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0.15219227310163025</a:t>
                      </a:r>
                      <a:endParaRPr sz="1200">
                        <a:latin typeface="Times"/>
                        <a:ea typeface="Times"/>
                        <a:cs typeface="Times"/>
                        <a:sym typeface="Times"/>
                      </a:endParaRPr>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1264.5132920624455</a:t>
                      </a:r>
                      <a:endParaRPr sz="1200">
                        <a:latin typeface="Times"/>
                        <a:ea typeface="Times"/>
                        <a:cs typeface="Times"/>
                        <a:sym typeface="Times"/>
                      </a:endParaRPr>
                    </a:p>
                  </a:txBody>
                  <a:tcPr marL="91425" marR="91425" marT="91425" marB="91425" anchor="ctr"/>
                </a:tc>
                <a:extLst>
                  <a:ext uri="{0D108BD9-81ED-4DB2-BD59-A6C34878D82A}">
                    <a16:rowId xmlns:a16="http://schemas.microsoft.com/office/drawing/2014/main" val="10003"/>
                  </a:ext>
                </a:extLst>
              </a:tr>
              <a:tr h="443500">
                <a:tc>
                  <a:txBody>
                    <a:bodyPr/>
                    <a:lstStyle/>
                    <a:p>
                      <a:pPr marL="0" lvl="0" indent="0" algn="l" rtl="0">
                        <a:spcBef>
                          <a:spcPts val="0"/>
                        </a:spcBef>
                        <a:spcAft>
                          <a:spcPts val="0"/>
                        </a:spcAft>
                        <a:buNone/>
                      </a:pPr>
                      <a:r>
                        <a:rPr lang="en" sz="1200" b="1"/>
                        <a:t>Iteration 4</a:t>
                      </a:r>
                      <a:endParaRPr sz="1200" b="1"/>
                    </a:p>
                  </a:txBody>
                  <a:tcPr marL="91425" marR="91425" marT="91425" marB="91425" anchor="ctr"/>
                </a:tc>
                <a:tc gridSpan="7">
                  <a:txBody>
                    <a:bodyPr/>
                    <a:lstStyle/>
                    <a:p>
                      <a:pPr marL="0" lvl="0" indent="0" algn="l" rtl="0">
                        <a:spcBef>
                          <a:spcPts val="0"/>
                        </a:spcBef>
                        <a:spcAft>
                          <a:spcPts val="0"/>
                        </a:spcAft>
                        <a:buNone/>
                      </a:pPr>
                      <a:r>
                        <a:rPr lang="en"/>
                        <a:t>Factors Affecting Acceptance rate of Offer 3</a:t>
                      </a:r>
                      <a:endParaRPr sz="1200"/>
                    </a:p>
                  </a:txBody>
                  <a:tcPr marL="91425" marR="91425" marT="91425" marB="91425">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0.14698256333996293</a:t>
                      </a:r>
                      <a:endParaRPr sz="1200">
                        <a:latin typeface="Times"/>
                        <a:ea typeface="Times"/>
                        <a:cs typeface="Times"/>
                        <a:sym typeface="Times"/>
                      </a:endParaRPr>
                    </a:p>
                  </a:txBody>
                  <a:tcPr marL="91425" marR="91425" marT="91425" marB="91425" anchor="ctr"/>
                </a:tc>
                <a:tc>
                  <a:txBody>
                    <a:bodyPr/>
                    <a:lstStyle/>
                    <a:p>
                      <a:pPr marL="0" lvl="0" indent="0" algn="l" rtl="0">
                        <a:lnSpc>
                          <a:spcPct val="115000"/>
                        </a:lnSpc>
                        <a:spcBef>
                          <a:spcPts val="0"/>
                        </a:spcBef>
                        <a:spcAft>
                          <a:spcPts val="0"/>
                        </a:spcAft>
                        <a:buNone/>
                      </a:pPr>
                      <a:r>
                        <a:rPr lang="en" sz="1200">
                          <a:latin typeface="Times"/>
                          <a:ea typeface="Times"/>
                          <a:cs typeface="Times"/>
                          <a:sym typeface="Times"/>
                        </a:rPr>
                        <a:t>1219.307550980015</a:t>
                      </a:r>
                      <a:endParaRPr sz="1200">
                        <a:latin typeface="Times"/>
                        <a:ea typeface="Times"/>
                        <a:cs typeface="Times"/>
                        <a:sym typeface="Times"/>
                      </a:endParaRPr>
                    </a:p>
                  </a:txBody>
                  <a:tcPr marL="91425" marR="91425" marT="91425" marB="914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201" name="Google Shape;201;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Introduction to the dataset </a:t>
            </a:r>
            <a:endParaRPr/>
          </a:p>
          <a:p>
            <a:pPr marL="457200" lvl="0" indent="-342900" algn="l" rtl="0">
              <a:spcBef>
                <a:spcPts val="0"/>
              </a:spcBef>
              <a:spcAft>
                <a:spcPts val="0"/>
              </a:spcAft>
              <a:buSzPts val="1800"/>
              <a:buChar char="●"/>
            </a:pPr>
            <a:r>
              <a:rPr lang="en"/>
              <a:t>Objectives</a:t>
            </a:r>
            <a:endParaRPr/>
          </a:p>
          <a:p>
            <a:pPr marL="457200" lvl="0" indent="-342900" algn="l" rtl="0">
              <a:spcBef>
                <a:spcPts val="0"/>
              </a:spcBef>
              <a:spcAft>
                <a:spcPts val="0"/>
              </a:spcAft>
              <a:buSzPts val="1800"/>
              <a:buChar char="●"/>
            </a:pPr>
            <a:r>
              <a:rPr lang="en"/>
              <a:t>EDA findings </a:t>
            </a:r>
            <a:endParaRPr/>
          </a:p>
          <a:p>
            <a:pPr marL="457200" lvl="0" indent="-342900" algn="l" rtl="0">
              <a:spcBef>
                <a:spcPts val="0"/>
              </a:spcBef>
              <a:spcAft>
                <a:spcPts val="0"/>
              </a:spcAft>
              <a:buSzPts val="1800"/>
              <a:buChar char="●"/>
            </a:pPr>
            <a:r>
              <a:rPr lang="en"/>
              <a:t>First layer analysis</a:t>
            </a:r>
            <a:endParaRPr/>
          </a:p>
          <a:p>
            <a:pPr marL="457200" lvl="0" indent="-342900" algn="l" rtl="0">
              <a:spcBef>
                <a:spcPts val="0"/>
              </a:spcBef>
              <a:spcAft>
                <a:spcPts val="0"/>
              </a:spcAft>
              <a:buSzPts val="1800"/>
              <a:buChar char="●"/>
            </a:pPr>
            <a:r>
              <a:rPr lang="en"/>
              <a:t>Second layser analysis</a:t>
            </a:r>
            <a:endParaRPr/>
          </a:p>
          <a:p>
            <a:pPr marL="457200" lvl="0" indent="-342900" algn="l" rtl="0">
              <a:spcBef>
                <a:spcPts val="0"/>
              </a:spcBef>
              <a:spcAft>
                <a:spcPts val="0"/>
              </a:spcAft>
              <a:buSzPts val="1800"/>
              <a:buChar char="●"/>
            </a:pPr>
            <a:r>
              <a:rPr lang="en"/>
              <a:t>Value opportunity </a:t>
            </a:r>
            <a:endParaRPr/>
          </a:p>
          <a:p>
            <a:pPr marL="457200" lvl="0" indent="-342900" algn="l" rtl="0">
              <a:spcBef>
                <a:spcPts val="0"/>
              </a:spcBef>
              <a:spcAft>
                <a:spcPts val="0"/>
              </a:spcAft>
              <a:buSzPts val="1800"/>
              <a:buChar char="●"/>
            </a:pPr>
            <a:r>
              <a:rPr lang="en"/>
              <a:t>Conclusion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Work</a:t>
            </a:r>
            <a:endParaRPr/>
          </a:p>
        </p:txBody>
      </p:sp>
      <p:sp>
        <p:nvSpPr>
          <p:cNvPr id="207" name="Google Shape;20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Recommend the company to incorporate company-related factors into offer assigning process</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Stochastic programming optimization models could be established to optimize the assigning process; scenario-based algorithms can be utilized to solve the model</a:t>
            </a:r>
            <a:endParaRPr sz="2250" b="1">
              <a:solidFill>
                <a:srgbClr val="333333"/>
              </a:solidFill>
              <a:highlight>
                <a:srgbClr val="FFFFFF"/>
              </a:highlight>
              <a:latin typeface="Microsoft Yahei"/>
              <a:ea typeface="Microsoft Yahei"/>
              <a:cs typeface="Microsoft Yahei"/>
              <a:sym typeface="Microsoft Yahei"/>
            </a:endParaRPr>
          </a:p>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Conduct more research on the demographic and economic influencing factors of the car insurance industry </a:t>
            </a: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A/B testing techniques can be used to test whether the recommendations can improve the profit the car insurance company</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To The Dataset  </a:t>
            </a:r>
            <a:endParaRPr dirty="0"/>
          </a:p>
        </p:txBody>
      </p:sp>
      <p:sp>
        <p:nvSpPr>
          <p:cNvPr id="72" name="Google Shape;72;p15"/>
          <p:cNvSpPr txBox="1">
            <a:spLocks noGrp="1"/>
          </p:cNvSpPr>
          <p:nvPr>
            <p:ph type="body" idx="1"/>
          </p:nvPr>
        </p:nvSpPr>
        <p:spPr>
          <a:xfrm>
            <a:off x="5642100" y="1584575"/>
            <a:ext cx="3190200" cy="3158100"/>
          </a:xfrm>
          <a:prstGeom prst="rect">
            <a:avLst/>
          </a:prstGeom>
          <a:ln w="9525" cap="flat" cmpd="sng">
            <a:solidFill>
              <a:srgbClr val="F4CCCC"/>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IBM Watson Analytics</a:t>
            </a:r>
            <a:endParaRPr sz="1600">
              <a:solidFill>
                <a:srgbClr val="000000"/>
              </a:solidFill>
              <a:latin typeface="Arial"/>
              <a:ea typeface="Arial"/>
              <a:cs typeface="Arial"/>
              <a:sym typeface="Arial"/>
            </a:endParaRPr>
          </a:p>
          <a:p>
            <a:pPr marL="457200" lvl="0" indent="-330200" algn="l"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Existing customers’ response to different types of renewed car insurance offer </a:t>
            </a:r>
            <a:endParaRPr sz="1600">
              <a:solidFill>
                <a:srgbClr val="000000"/>
              </a:solidFill>
              <a:latin typeface="Arial"/>
              <a:ea typeface="Arial"/>
              <a:cs typeface="Arial"/>
              <a:sym typeface="Arial"/>
            </a:endParaRPr>
          </a:p>
          <a:p>
            <a:pPr marL="457200" lvl="0" indent="-330200" algn="l"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9134 observations</a:t>
            </a:r>
            <a:endParaRPr sz="1600">
              <a:solidFill>
                <a:srgbClr val="000000"/>
              </a:solidFill>
              <a:latin typeface="Arial"/>
              <a:ea typeface="Arial"/>
              <a:cs typeface="Arial"/>
              <a:sym typeface="Arial"/>
            </a:endParaRPr>
          </a:p>
          <a:p>
            <a:pPr marL="457200" lvl="0" indent="-330200" algn="l"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24 attributes</a:t>
            </a:r>
            <a:endParaRPr sz="1600">
              <a:solidFill>
                <a:srgbClr val="000000"/>
              </a:solidFill>
              <a:latin typeface="Arial"/>
              <a:ea typeface="Arial"/>
              <a:cs typeface="Arial"/>
              <a:sym typeface="Arial"/>
            </a:endParaRPr>
          </a:p>
        </p:txBody>
      </p:sp>
      <p:graphicFrame>
        <p:nvGraphicFramePr>
          <p:cNvPr id="73" name="Google Shape;73;p15"/>
          <p:cNvGraphicFramePr/>
          <p:nvPr/>
        </p:nvGraphicFramePr>
        <p:xfrm>
          <a:off x="461150" y="1188375"/>
          <a:ext cx="4677900" cy="3565890"/>
        </p:xfrm>
        <a:graphic>
          <a:graphicData uri="http://schemas.openxmlformats.org/drawingml/2006/table">
            <a:tbl>
              <a:tblPr>
                <a:noFill/>
                <a:tableStyleId>{7CD7C094-728B-47EA-8804-D78F4C183CF4}</a:tableStyleId>
              </a:tblPr>
              <a:tblGrid>
                <a:gridCol w="2173050">
                  <a:extLst>
                    <a:ext uri="{9D8B030D-6E8A-4147-A177-3AD203B41FA5}">
                      <a16:colId xmlns:a16="http://schemas.microsoft.com/office/drawing/2014/main" val="20000"/>
                    </a:ext>
                  </a:extLst>
                </a:gridCol>
                <a:gridCol w="2504850">
                  <a:extLst>
                    <a:ext uri="{9D8B030D-6E8A-4147-A177-3AD203B41FA5}">
                      <a16:colId xmlns:a16="http://schemas.microsoft.com/office/drawing/2014/main" val="20001"/>
                    </a:ext>
                  </a:extLst>
                </a:gridCol>
              </a:tblGrid>
              <a:tr h="396200">
                <a:tc>
                  <a:txBody>
                    <a:bodyPr/>
                    <a:lstStyle/>
                    <a:p>
                      <a:pPr marL="0" lvl="0" indent="0" algn="l" rtl="0">
                        <a:spcBef>
                          <a:spcPts val="0"/>
                        </a:spcBef>
                        <a:spcAft>
                          <a:spcPts val="0"/>
                        </a:spcAft>
                        <a:buNone/>
                      </a:pPr>
                      <a:r>
                        <a:rPr lang="en" b="1"/>
                        <a:t>Personal Information</a:t>
                      </a:r>
                      <a:endParaRPr b="1"/>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b="1"/>
                        <a:t>Insurance Information</a:t>
                      </a:r>
                      <a:endParaRPr b="1"/>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solidFill>
                      <a:srgbClr val="F4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Customer Lifetime Value</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lvl="0" indent="0" algn="l" rtl="0">
                        <a:spcBef>
                          <a:spcPts val="0"/>
                        </a:spcBef>
                        <a:spcAft>
                          <a:spcPts val="0"/>
                        </a:spcAft>
                        <a:buNone/>
                      </a:pPr>
                      <a:r>
                        <a:rPr lang="en"/>
                        <a:t>Customer Response</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Education Level</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lvl="0" indent="0" algn="l" rtl="0">
                        <a:spcBef>
                          <a:spcPts val="0"/>
                        </a:spcBef>
                        <a:spcAft>
                          <a:spcPts val="0"/>
                        </a:spcAft>
                        <a:buNone/>
                      </a:pPr>
                      <a:r>
                        <a:rPr lang="en"/>
                        <a:t>Renew Offer Type</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Employment status</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lvl="0" indent="0" algn="l" rtl="0">
                        <a:spcBef>
                          <a:spcPts val="0"/>
                        </a:spcBef>
                        <a:spcAft>
                          <a:spcPts val="0"/>
                        </a:spcAft>
                        <a:buNone/>
                      </a:pPr>
                      <a:r>
                        <a:rPr lang="en"/>
                        <a:t>Option Coverage</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Gender</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lvl="0" indent="0" algn="l" rtl="0">
                        <a:spcBef>
                          <a:spcPts val="0"/>
                        </a:spcBef>
                        <a:spcAft>
                          <a:spcPts val="0"/>
                        </a:spcAft>
                        <a:buNone/>
                      </a:pPr>
                      <a:r>
                        <a:rPr lang="en"/>
                        <a:t>Total Claim Amount</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t>Income</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lvl="0" indent="0" algn="l" rtl="0">
                        <a:spcBef>
                          <a:spcPts val="0"/>
                        </a:spcBef>
                        <a:spcAft>
                          <a:spcPts val="0"/>
                        </a:spcAft>
                        <a:buNone/>
                      </a:pPr>
                      <a:r>
                        <a:rPr lang="en"/>
                        <a:t>Monthly Premium Auto</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Location Code </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lvl="0" indent="0" algn="l" rtl="0">
                        <a:spcBef>
                          <a:spcPts val="0"/>
                        </a:spcBef>
                        <a:spcAft>
                          <a:spcPts val="0"/>
                        </a:spcAft>
                        <a:buNone/>
                      </a:pPr>
                      <a:r>
                        <a:rPr lang="en"/>
                        <a:t>Sales Channel</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a:t>Marital Status</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lvl="0" indent="0" algn="l" rtl="0">
                        <a:spcBef>
                          <a:spcPts val="0"/>
                        </a:spcBef>
                        <a:spcAft>
                          <a:spcPts val="0"/>
                        </a:spcAft>
                        <a:buNone/>
                      </a:pPr>
                      <a:r>
                        <a:rPr lang="en"/>
                        <a:t>Months Since Last Claim</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a:t>Vehicle Size</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tc>
                  <a:txBody>
                    <a:bodyPr/>
                    <a:lstStyle/>
                    <a:p>
                      <a:pPr marL="0" lvl="0" indent="0" algn="l" rtl="0">
                        <a:spcBef>
                          <a:spcPts val="0"/>
                        </a:spcBef>
                        <a:spcAft>
                          <a:spcPts val="0"/>
                        </a:spcAft>
                        <a:buNone/>
                      </a:pPr>
                      <a:r>
                        <a:rPr lang="en"/>
                        <a:t>Number of Open Complaints</a:t>
                      </a:r>
                      <a:endParaRPr/>
                    </a:p>
                  </a:txBody>
                  <a:tcPr marL="91425" marR="91425" marT="91425" marB="91425">
                    <a:lnL w="9525" cap="flat" cmpd="sng">
                      <a:solidFill>
                        <a:srgbClr val="F4CCCC"/>
                      </a:solidFill>
                      <a:prstDash val="solid"/>
                      <a:round/>
                      <a:headEnd type="none" w="sm" len="sm"/>
                      <a:tailEnd type="none" w="sm" len="sm"/>
                    </a:lnL>
                    <a:lnR w="9525" cap="flat" cmpd="sng">
                      <a:solidFill>
                        <a:srgbClr val="F4CCCC"/>
                      </a:solidFill>
                      <a:prstDash val="solid"/>
                      <a:round/>
                      <a:headEnd type="none" w="sm" len="sm"/>
                      <a:tailEnd type="none" w="sm" len="sm"/>
                    </a:lnR>
                    <a:lnT w="9525" cap="flat" cmpd="sng">
                      <a:solidFill>
                        <a:srgbClr val="F4CCCC"/>
                      </a:solidFill>
                      <a:prstDash val="solid"/>
                      <a:round/>
                      <a:headEnd type="none" w="sm" len="sm"/>
                      <a:tailEnd type="none" w="sm" len="sm"/>
                    </a:lnT>
                    <a:lnB w="9525" cap="flat" cmpd="sng">
                      <a:solidFill>
                        <a:srgbClr val="F4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74" name="Google Shape;74;p15"/>
          <p:cNvSpPr txBox="1">
            <a:spLocks noGrp="1"/>
          </p:cNvSpPr>
          <p:nvPr>
            <p:ph type="body" idx="1"/>
          </p:nvPr>
        </p:nvSpPr>
        <p:spPr>
          <a:xfrm>
            <a:off x="5642100" y="1188375"/>
            <a:ext cx="3190200" cy="396300"/>
          </a:xfrm>
          <a:prstGeom prst="rect">
            <a:avLst/>
          </a:prstGeom>
          <a:solidFill>
            <a:srgbClr val="EA9999"/>
          </a:solidFill>
        </p:spPr>
        <p:txBody>
          <a:bodyPr spcFirstLastPara="1" wrap="square" lIns="91425" tIns="91425" rIns="91425" bIns="91425" anchor="t" anchorCtr="0">
            <a:noAutofit/>
          </a:bodyPr>
          <a:lstStyle/>
          <a:p>
            <a:pPr marL="0" lvl="0" indent="0" algn="ctr" rtl="0">
              <a:spcBef>
                <a:spcPts val="0"/>
              </a:spcBef>
              <a:spcAft>
                <a:spcPts val="1600"/>
              </a:spcAft>
              <a:buNone/>
            </a:pPr>
            <a:r>
              <a:rPr lang="en" b="1">
                <a:solidFill>
                  <a:srgbClr val="000000"/>
                </a:solidFill>
              </a:rPr>
              <a:t>About the Dataset</a:t>
            </a:r>
            <a:endParaRPr b="1">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Our Analysis</a:t>
            </a:r>
            <a:endParaRPr/>
          </a:p>
        </p:txBody>
      </p:sp>
      <p:sp>
        <p:nvSpPr>
          <p:cNvPr id="80" name="Google Shape;80;p16"/>
          <p:cNvSpPr txBox="1">
            <a:spLocks noGrp="1"/>
          </p:cNvSpPr>
          <p:nvPr>
            <p:ph type="body" idx="1"/>
          </p:nvPr>
        </p:nvSpPr>
        <p:spPr>
          <a:xfrm>
            <a:off x="311700" y="1381075"/>
            <a:ext cx="8520600" cy="1473000"/>
          </a:xfrm>
          <a:prstGeom prst="rect">
            <a:avLst/>
          </a:prstGeom>
          <a:ln w="9525" cap="flat" cmpd="sng">
            <a:solidFill>
              <a:schemeClr val="accent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i="1">
                <a:solidFill>
                  <a:schemeClr val="dk1"/>
                </a:solidFill>
                <a:latin typeface="Merriweather"/>
                <a:ea typeface="Merriweather"/>
                <a:cs typeface="Merriweather"/>
                <a:sym typeface="Merriweather"/>
              </a:rPr>
              <a:t>Make policy recommendation to the auto insurance company’s current insurance offer assignment decision process.</a:t>
            </a:r>
            <a:endParaRPr sz="2400" i="1">
              <a:solidFill>
                <a:schemeClr val="dk1"/>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 Data Analysis</a:t>
            </a:r>
            <a:endParaRPr dirty="0"/>
          </a:p>
        </p:txBody>
      </p:sp>
      <p:sp>
        <p:nvSpPr>
          <p:cNvPr id="86" name="Google Shape;86;p17"/>
          <p:cNvSpPr txBox="1">
            <a:spLocks noGrp="1"/>
          </p:cNvSpPr>
          <p:nvPr>
            <p:ph type="body" idx="1"/>
          </p:nvPr>
        </p:nvSpPr>
        <p:spPr>
          <a:xfrm>
            <a:off x="311700" y="1152475"/>
            <a:ext cx="8520600" cy="1883100"/>
          </a:xfrm>
          <a:prstGeom prst="rect">
            <a:avLst/>
          </a:prstGeom>
          <a:ln w="9525" cap="flat" cmpd="sng">
            <a:solidFill>
              <a:srgbClr val="F4CCC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000000"/>
                </a:solidFill>
                <a:latin typeface="Times New Roman"/>
                <a:ea typeface="Times New Roman"/>
                <a:cs typeface="Times New Roman"/>
                <a:sym typeface="Times New Roman"/>
              </a:rPr>
              <a:t>Two questions to answer:</a:t>
            </a:r>
            <a:endParaRPr b="1">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What kind of attributes the company takes into consideration when it assigns different offers to different customers?</a:t>
            </a:r>
            <a:endParaRPr>
              <a:solidFill>
                <a:srgbClr val="000000"/>
              </a:solidFill>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What kind of customers have higher acceptance rate when they are assigned to different types of offer?</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391350"/>
            <a:ext cx="8520600" cy="8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Times New Roman"/>
                <a:ea typeface="Times New Roman"/>
                <a:cs typeface="Times New Roman"/>
                <a:sym typeface="Times New Roman"/>
              </a:rPr>
              <a:t>Q1: What kind of attributes the company takes into consideration when it assigns different offers to different customers?</a:t>
            </a:r>
            <a:endParaRPr/>
          </a:p>
        </p:txBody>
      </p:sp>
      <p:pic>
        <p:nvPicPr>
          <p:cNvPr id="92" name="Google Shape;92;p18" title="Offer Assignment Distribution"/>
          <p:cNvPicPr preferRelativeResize="0"/>
          <p:nvPr/>
        </p:nvPicPr>
        <p:blipFill>
          <a:blip r:embed="rId3">
            <a:alphaModFix/>
          </a:blip>
          <a:stretch>
            <a:fillRect/>
          </a:stretch>
        </p:blipFill>
        <p:spPr>
          <a:xfrm>
            <a:off x="1569850" y="1134150"/>
            <a:ext cx="5867952" cy="362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391350"/>
            <a:ext cx="8520600" cy="8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Times New Roman"/>
                <a:ea typeface="Times New Roman"/>
                <a:cs typeface="Times New Roman"/>
                <a:sym typeface="Times New Roman"/>
              </a:rPr>
              <a:t>Q1: What kind of attributes the company takes into consideration when it assigns different offers to different customers?</a:t>
            </a:r>
            <a:endParaRPr/>
          </a:p>
        </p:txBody>
      </p:sp>
      <p:graphicFrame>
        <p:nvGraphicFramePr>
          <p:cNvPr id="98" name="Google Shape;98;p19"/>
          <p:cNvGraphicFramePr/>
          <p:nvPr/>
        </p:nvGraphicFramePr>
        <p:xfrm>
          <a:off x="913675" y="1255275"/>
          <a:ext cx="7140050" cy="3264800"/>
        </p:xfrm>
        <a:graphic>
          <a:graphicData uri="http://schemas.openxmlformats.org/drawingml/2006/table">
            <a:tbl>
              <a:tblPr firstRow="1" firstCol="1" bandRow="1">
                <a:noFill/>
                <a:tableStyleId>{EE32463C-5653-4CC7-A5F6-512A012A3FF9}</a:tableStyleId>
              </a:tblPr>
              <a:tblGrid>
                <a:gridCol w="1067775">
                  <a:extLst>
                    <a:ext uri="{9D8B030D-6E8A-4147-A177-3AD203B41FA5}">
                      <a16:colId xmlns:a16="http://schemas.microsoft.com/office/drawing/2014/main" val="20000"/>
                    </a:ext>
                  </a:extLst>
                </a:gridCol>
                <a:gridCol w="1984550">
                  <a:extLst>
                    <a:ext uri="{9D8B030D-6E8A-4147-A177-3AD203B41FA5}">
                      <a16:colId xmlns:a16="http://schemas.microsoft.com/office/drawing/2014/main" val="20001"/>
                    </a:ext>
                  </a:extLst>
                </a:gridCol>
                <a:gridCol w="4087725">
                  <a:extLst>
                    <a:ext uri="{9D8B030D-6E8A-4147-A177-3AD203B41FA5}">
                      <a16:colId xmlns:a16="http://schemas.microsoft.com/office/drawing/2014/main" val="20002"/>
                    </a:ext>
                  </a:extLst>
                </a:gridCol>
              </a:tblGrid>
              <a:tr h="25852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b="1">
                          <a:latin typeface="Times"/>
                          <a:ea typeface="Times"/>
                          <a:cs typeface="Times"/>
                          <a:sym typeface="Times"/>
                        </a:rPr>
                        <a:t>Variable name </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b="1">
                          <a:latin typeface="Times"/>
                          <a:ea typeface="Times"/>
                          <a:cs typeface="Times"/>
                          <a:sym typeface="Times"/>
                        </a:rPr>
                        <a:t>Mostly assigned offer type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0"/>
                  </a:ext>
                </a:extLst>
              </a:tr>
              <a:tr h="395750">
                <a:tc>
                  <a:txBody>
                    <a:bodyPr/>
                    <a:lstStyle/>
                    <a:p>
                      <a:pPr marL="0" lvl="0" indent="0" algn="l" rtl="0">
                        <a:spcBef>
                          <a:spcPts val="0"/>
                        </a:spcBef>
                        <a:spcAft>
                          <a:spcPts val="0"/>
                        </a:spcAft>
                        <a:buNone/>
                      </a:pPr>
                      <a:r>
                        <a:rPr lang="en" sz="1200" b="1">
                          <a:latin typeface="Times"/>
                          <a:ea typeface="Times"/>
                          <a:cs typeface="Times"/>
                          <a:sym typeface="Times"/>
                        </a:rPr>
                        <a:t>Categorical</a:t>
                      </a: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Education level</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1: all educational levels except doctor degree (offer 2)</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1"/>
                  </a:ext>
                </a:extLst>
              </a:tr>
              <a:tr h="395750">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Employment status</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2: employed customer</a:t>
                      </a:r>
                      <a:endParaRPr sz="1200">
                        <a:latin typeface="Times"/>
                        <a:ea typeface="Times"/>
                        <a:cs typeface="Times"/>
                        <a:sym typeface="Times"/>
                      </a:endParaRPr>
                    </a:p>
                    <a:p>
                      <a:pPr marL="0" lvl="0" indent="0" algn="l" rtl="0">
                        <a:spcBef>
                          <a:spcPts val="0"/>
                        </a:spcBef>
                        <a:spcAft>
                          <a:spcPts val="0"/>
                        </a:spcAft>
                        <a:buNone/>
                      </a:pPr>
                      <a:r>
                        <a:rPr lang="en" sz="1200">
                          <a:latin typeface="Times"/>
                          <a:ea typeface="Times"/>
                          <a:cs typeface="Times"/>
                          <a:sym typeface="Times"/>
                        </a:rPr>
                        <a:t>Offer 1: unemployed customer</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2"/>
                  </a:ext>
                </a:extLst>
              </a:tr>
              <a:tr h="395750">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Sales channel</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1: agent and  branch channels </a:t>
                      </a:r>
                      <a:endParaRPr sz="1200">
                        <a:latin typeface="Times"/>
                        <a:ea typeface="Times"/>
                        <a:cs typeface="Times"/>
                        <a:sym typeface="Times"/>
                      </a:endParaRPr>
                    </a:p>
                    <a:p>
                      <a:pPr marL="0" lvl="0" indent="0" algn="l" rtl="0">
                        <a:spcBef>
                          <a:spcPts val="0"/>
                        </a:spcBef>
                        <a:spcAft>
                          <a:spcPts val="0"/>
                        </a:spcAft>
                        <a:buNone/>
                      </a:pPr>
                      <a:r>
                        <a:rPr lang="en" sz="1200">
                          <a:latin typeface="Times"/>
                          <a:ea typeface="Times"/>
                          <a:cs typeface="Times"/>
                          <a:sym typeface="Times"/>
                        </a:rPr>
                        <a:t>Offer 2: call center and web channels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3"/>
                  </a:ext>
                </a:extLst>
              </a:tr>
              <a:tr h="395750">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Location code</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1: suburban </a:t>
                      </a:r>
                      <a:endParaRPr sz="1200">
                        <a:latin typeface="Times"/>
                        <a:ea typeface="Times"/>
                        <a:cs typeface="Times"/>
                        <a:sym typeface="Times"/>
                      </a:endParaRPr>
                    </a:p>
                    <a:p>
                      <a:pPr marL="0" lvl="0" indent="0" algn="l" rtl="0">
                        <a:spcBef>
                          <a:spcPts val="0"/>
                        </a:spcBef>
                        <a:spcAft>
                          <a:spcPts val="0"/>
                        </a:spcAft>
                        <a:buNone/>
                      </a:pPr>
                      <a:r>
                        <a:rPr lang="en" sz="1200">
                          <a:latin typeface="Times"/>
                          <a:ea typeface="Times"/>
                          <a:cs typeface="Times"/>
                          <a:sym typeface="Times"/>
                        </a:rPr>
                        <a:t>Offer 1 &amp; 2: rural, urban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4"/>
                  </a:ext>
                </a:extLst>
              </a:tr>
              <a:tr h="395750">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Marital Status</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2: married </a:t>
                      </a:r>
                      <a:endParaRPr sz="1200">
                        <a:latin typeface="Times"/>
                        <a:ea typeface="Times"/>
                        <a:cs typeface="Times"/>
                        <a:sym typeface="Times"/>
                      </a:endParaRPr>
                    </a:p>
                    <a:p>
                      <a:pPr marL="0" lvl="0" indent="0" algn="l" rtl="0">
                        <a:spcBef>
                          <a:spcPts val="0"/>
                        </a:spcBef>
                        <a:spcAft>
                          <a:spcPts val="0"/>
                        </a:spcAft>
                        <a:buNone/>
                      </a:pPr>
                      <a:r>
                        <a:rPr lang="en" sz="1200">
                          <a:latin typeface="Times"/>
                          <a:ea typeface="Times"/>
                          <a:cs typeface="Times"/>
                          <a:sym typeface="Times"/>
                        </a:rPr>
                        <a:t>Offer 1: single or divorced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5"/>
                  </a:ext>
                </a:extLst>
              </a:tr>
              <a:tr h="197875">
                <a:tc>
                  <a:txBody>
                    <a:bodyPr/>
                    <a:lstStyle/>
                    <a:p>
                      <a:pPr marL="0" lvl="0" indent="0" algn="l" rtl="0">
                        <a:spcBef>
                          <a:spcPts val="0"/>
                        </a:spcBef>
                        <a:spcAft>
                          <a:spcPts val="0"/>
                        </a:spcAft>
                        <a:buNone/>
                      </a:pPr>
                      <a:r>
                        <a:rPr lang="en" sz="1200" b="1">
                          <a:latin typeface="Times"/>
                          <a:ea typeface="Times"/>
                          <a:cs typeface="Times"/>
                          <a:sym typeface="Times"/>
                        </a:rPr>
                        <a:t>Numerical</a:t>
                      </a: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Customer lifetime value</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1, 3, 2, 4 ( from highest to lowest)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6"/>
                  </a:ext>
                </a:extLst>
              </a:tr>
              <a:tr h="199950">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Monthly premium auto</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1, 3, 2, 4 ( from highest to lowest)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7"/>
                  </a:ext>
                </a:extLst>
              </a:tr>
              <a:tr h="229800">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Months since policy inception</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1, 3, 2, 4 ( from highest to lowest)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8"/>
                  </a:ext>
                </a:extLst>
              </a:tr>
              <a:tr h="199950">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Total claim amount</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1, 3, 2, 4 ( from highest to lowest)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9"/>
                  </a:ext>
                </a:extLst>
              </a:tr>
              <a:tr h="199950">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Income</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Offer 2, 4, 3, 1 ( from highest to lowest)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Times New Roman"/>
                <a:ea typeface="Times New Roman"/>
                <a:cs typeface="Times New Roman"/>
                <a:sym typeface="Times New Roman"/>
              </a:rPr>
              <a:t>Q2: What kind of customers have higher acceptance rate when they are assigned to different types of offer?</a:t>
            </a:r>
            <a:endParaRPr/>
          </a:p>
        </p:txBody>
      </p:sp>
      <p:graphicFrame>
        <p:nvGraphicFramePr>
          <p:cNvPr id="104" name="Google Shape;104;p20"/>
          <p:cNvGraphicFramePr/>
          <p:nvPr/>
        </p:nvGraphicFramePr>
        <p:xfrm>
          <a:off x="909275" y="1274800"/>
          <a:ext cx="7193700" cy="3046425"/>
        </p:xfrm>
        <a:graphic>
          <a:graphicData uri="http://schemas.openxmlformats.org/drawingml/2006/table">
            <a:tbl>
              <a:tblPr firstRow="1" firstCol="1" bandRow="1">
                <a:noFill/>
                <a:tableStyleId>{EE32463C-5653-4CC7-A5F6-512A012A3FF9}</a:tableStyleId>
              </a:tblPr>
              <a:tblGrid>
                <a:gridCol w="1227925">
                  <a:extLst>
                    <a:ext uri="{9D8B030D-6E8A-4147-A177-3AD203B41FA5}">
                      <a16:colId xmlns:a16="http://schemas.microsoft.com/office/drawing/2014/main" val="20000"/>
                    </a:ext>
                  </a:extLst>
                </a:gridCol>
                <a:gridCol w="1934250">
                  <a:extLst>
                    <a:ext uri="{9D8B030D-6E8A-4147-A177-3AD203B41FA5}">
                      <a16:colId xmlns:a16="http://schemas.microsoft.com/office/drawing/2014/main" val="20001"/>
                    </a:ext>
                  </a:extLst>
                </a:gridCol>
                <a:gridCol w="4031525">
                  <a:extLst>
                    <a:ext uri="{9D8B030D-6E8A-4147-A177-3AD203B41FA5}">
                      <a16:colId xmlns:a16="http://schemas.microsoft.com/office/drawing/2014/main" val="20002"/>
                    </a:ext>
                  </a:extLst>
                </a:gridCol>
              </a:tblGrid>
              <a:tr h="27747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b="1">
                          <a:latin typeface="Times"/>
                          <a:ea typeface="Times"/>
                          <a:cs typeface="Times"/>
                          <a:sym typeface="Times"/>
                        </a:rPr>
                        <a:t>Variable name </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b="1">
                          <a:latin typeface="Times"/>
                          <a:ea typeface="Times"/>
                          <a:cs typeface="Times"/>
                          <a:sym typeface="Times"/>
                        </a:rPr>
                        <a:t>Acceptance </a:t>
                      </a:r>
                      <a:r>
                        <a:rPr lang="en" sz="1200">
                          <a:latin typeface="Times"/>
                          <a:ea typeface="Times"/>
                          <a:cs typeface="Times"/>
                          <a:sym typeface="Times"/>
                        </a:rPr>
                        <a:t>rate</a:t>
                      </a:r>
                      <a:r>
                        <a:rPr lang="en" sz="1200" b="1">
                          <a:latin typeface="Times"/>
                          <a:ea typeface="Times"/>
                          <a:cs typeface="Times"/>
                          <a:sym typeface="Times"/>
                        </a:rPr>
                        <a:t> comparison</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0"/>
                  </a:ext>
                </a:extLst>
              </a:tr>
              <a:tr h="274575">
                <a:tc>
                  <a:txBody>
                    <a:bodyPr/>
                    <a:lstStyle/>
                    <a:p>
                      <a:pPr marL="0" lvl="0" indent="0" algn="l" rtl="0">
                        <a:spcBef>
                          <a:spcPts val="0"/>
                        </a:spcBef>
                        <a:spcAft>
                          <a:spcPts val="0"/>
                        </a:spcAft>
                        <a:buNone/>
                      </a:pPr>
                      <a:r>
                        <a:rPr lang="en" sz="1200" b="1">
                          <a:latin typeface="Times"/>
                          <a:ea typeface="Times"/>
                          <a:cs typeface="Times"/>
                          <a:sym typeface="Times"/>
                        </a:rPr>
                        <a:t>Categorical</a:t>
                      </a: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Education level</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Higher educational level, higher acceptance rate</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1"/>
                  </a:ext>
                </a:extLst>
              </a:tr>
              <a:tr h="27747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Marital status</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Divorced &gt; Married &gt; Single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2"/>
                  </a:ext>
                </a:extLst>
              </a:tr>
              <a:tr h="27747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Employment status</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Employed &gt; Unemployed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3"/>
                  </a:ext>
                </a:extLst>
              </a:tr>
              <a:tr h="27747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Location code</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Suburban &gt; Rural &gt; Urban</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4"/>
                  </a:ext>
                </a:extLst>
              </a:tr>
              <a:tr h="27747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Sales channel</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Agency &gt; Branch &gt; Web &gt; Call center</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5"/>
                  </a:ext>
                </a:extLst>
              </a:tr>
              <a:tr h="27747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b="1">
                          <a:latin typeface="Times"/>
                          <a:ea typeface="Times"/>
                          <a:cs typeface="Times"/>
                          <a:sym typeface="Times"/>
                        </a:rPr>
                        <a:t>Correlation with acceptance rate</a:t>
                      </a:r>
                      <a:endParaRPr sz="1200" b="1">
                        <a:latin typeface="Times"/>
                        <a:ea typeface="Times"/>
                        <a:cs typeface="Times"/>
                        <a:sym typeface="Times"/>
                      </a:endParaRPr>
                    </a:p>
                  </a:txBody>
                  <a:tcPr marL="68575" marR="68575" marT="0" marB="0"/>
                </a:tc>
                <a:extLst>
                  <a:ext uri="{0D108BD9-81ED-4DB2-BD59-A6C34878D82A}">
                    <a16:rowId xmlns:a16="http://schemas.microsoft.com/office/drawing/2014/main" val="10006"/>
                  </a:ext>
                </a:extLst>
              </a:tr>
              <a:tr h="274575">
                <a:tc>
                  <a:txBody>
                    <a:bodyPr/>
                    <a:lstStyle/>
                    <a:p>
                      <a:pPr marL="0" lvl="0" indent="0" algn="l" rtl="0">
                        <a:spcBef>
                          <a:spcPts val="0"/>
                        </a:spcBef>
                        <a:spcAft>
                          <a:spcPts val="0"/>
                        </a:spcAft>
                        <a:buNone/>
                      </a:pPr>
                      <a:r>
                        <a:rPr lang="en" sz="1200" b="1">
                          <a:latin typeface="Times"/>
                          <a:ea typeface="Times"/>
                          <a:cs typeface="Times"/>
                          <a:sym typeface="Times"/>
                        </a:rPr>
                        <a:t>Numerical</a:t>
                      </a: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Customer lifetime value</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Negative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7"/>
                  </a:ext>
                </a:extLst>
              </a:tr>
              <a:tr h="27747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Income </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Positive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8"/>
                  </a:ext>
                </a:extLst>
              </a:tr>
              <a:tr h="27747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Total claim amount</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Positive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09"/>
                  </a:ext>
                </a:extLst>
              </a:tr>
              <a:tr h="277475">
                <a:tc>
                  <a:txBody>
                    <a:bodyPr/>
                    <a:lstStyle/>
                    <a:p>
                      <a:pPr marL="0" lvl="0" indent="0" algn="l" rtl="0">
                        <a:spcBef>
                          <a:spcPts val="0"/>
                        </a:spcBef>
                        <a:spcAft>
                          <a:spcPts val="0"/>
                        </a:spcAft>
                        <a:buNone/>
                      </a:pPr>
                      <a:endParaRPr sz="1200" b="1">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Month since last claim</a:t>
                      </a:r>
                      <a:endParaRPr sz="1200">
                        <a:latin typeface="Times"/>
                        <a:ea typeface="Times"/>
                        <a:cs typeface="Times"/>
                        <a:sym typeface="Times"/>
                      </a:endParaRPr>
                    </a:p>
                  </a:txBody>
                  <a:tcPr marL="68575" marR="68575" marT="0" marB="0"/>
                </a:tc>
                <a:tc>
                  <a:txBody>
                    <a:bodyPr/>
                    <a:lstStyle/>
                    <a:p>
                      <a:pPr marL="0" lvl="0" indent="0" algn="l" rtl="0">
                        <a:spcBef>
                          <a:spcPts val="0"/>
                        </a:spcBef>
                        <a:spcAft>
                          <a:spcPts val="0"/>
                        </a:spcAft>
                        <a:buNone/>
                      </a:pPr>
                      <a:r>
                        <a:rPr lang="en" sz="1200">
                          <a:latin typeface="Times"/>
                          <a:ea typeface="Times"/>
                          <a:cs typeface="Times"/>
                          <a:sym typeface="Times"/>
                        </a:rPr>
                        <a:t>Negative </a:t>
                      </a:r>
                      <a:endParaRPr sz="1200">
                        <a:latin typeface="Times"/>
                        <a:ea typeface="Times"/>
                        <a:cs typeface="Times"/>
                        <a:sym typeface="Times"/>
                      </a:endParaRPr>
                    </a:p>
                  </a:txBody>
                  <a:tcPr marL="68575" marR="68575"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152400" y="152400"/>
            <a:ext cx="8620125" cy="4705350"/>
          </a:xfrm>
          <a:prstGeom prst="rect">
            <a:avLst/>
          </a:prstGeom>
          <a:noFill/>
          <a:ln>
            <a:noFill/>
          </a:ln>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2516</Words>
  <Application>Microsoft Macintosh PowerPoint</Application>
  <PresentationFormat>On-screen Show (16:9)</PresentationFormat>
  <Paragraphs>274</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Times New Roman</vt:lpstr>
      <vt:lpstr>Merriweather</vt:lpstr>
      <vt:lpstr>Times</vt:lpstr>
      <vt:lpstr>Lato</vt:lpstr>
      <vt:lpstr>Arial</vt:lpstr>
      <vt:lpstr>Playfair Display</vt:lpstr>
      <vt:lpstr>Roboto</vt:lpstr>
      <vt:lpstr>Microsoft Yahei</vt:lpstr>
      <vt:lpstr>Coral</vt:lpstr>
      <vt:lpstr>  Auto Insurance Offer Assignment Analysis</vt:lpstr>
      <vt:lpstr>Agenda</vt:lpstr>
      <vt:lpstr>Introduction To The Dataset  </vt:lpstr>
      <vt:lpstr>Objectives of Our Analysis</vt:lpstr>
      <vt:lpstr>Exploratory Data Analysis</vt:lpstr>
      <vt:lpstr>Q1: What kind of attributes the company takes into consideration when it assigns different offers to different customers?</vt:lpstr>
      <vt:lpstr>Q1: What kind of attributes the company takes into consideration when it assigns different offers to different customers?</vt:lpstr>
      <vt:lpstr>Q2: What kind of customers have higher acceptance rate when they are assigned to different types of offer?</vt:lpstr>
      <vt:lpstr>PowerPoint Presentation</vt:lpstr>
      <vt:lpstr>PowerPoint Presentation</vt:lpstr>
      <vt:lpstr>Second Layer Analysis</vt:lpstr>
      <vt:lpstr>Second Layer Analysis</vt:lpstr>
      <vt:lpstr>1: Feature Engineering</vt:lpstr>
      <vt:lpstr>2: Model Selection: Offer 1</vt:lpstr>
      <vt:lpstr>2: Model Selection: Offer 2</vt:lpstr>
      <vt:lpstr>2: Model Selection: Offer 3</vt:lpstr>
      <vt:lpstr>3: Prediction Process</vt:lpstr>
      <vt:lpstr>Value Opportunity </vt:lpstr>
      <vt:lpstr>Conclusion</vt:lpstr>
      <vt:lpstr>Further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Auto Insurance Offer Assignment Analysis</dc:title>
  <cp:lastModifiedBy>Microsoft Office User</cp:lastModifiedBy>
  <cp:revision>3</cp:revision>
  <dcterms:modified xsi:type="dcterms:W3CDTF">2019-12-15T20:56:57Z</dcterms:modified>
</cp:coreProperties>
</file>